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theme/themeOverride1.xml" ContentType="application/vnd.openxmlformats-officedocument.themeOverride+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59" r:id="rId5"/>
    <p:sldId id="260" r:id="rId6"/>
    <p:sldId id="275" r:id="rId7"/>
    <p:sldId id="268" r:id="rId8"/>
    <p:sldId id="276" r:id="rId9"/>
    <p:sldId id="269" r:id="rId10"/>
    <p:sldId id="273" r:id="rId11"/>
    <p:sldId id="270" r:id="rId12"/>
    <p:sldId id="271" r:id="rId13"/>
    <p:sldId id="272" r:id="rId14"/>
    <p:sldId id="277" r:id="rId15"/>
    <p:sldId id="278" r:id="rId16"/>
    <p:sldId id="279" r:id="rId17"/>
    <p:sldId id="26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21:40:57.186"/>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5T02:32:57.272"/>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21:59:32.821"/>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22:04:50.444"/>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22:27:44.544"/>
    </inkml:context>
    <inkml:brush xml:id="br0">
      <inkml:brushProperty name="width" value="0.05" units="cm"/>
      <inkml:brushProperty name="height" value="0.05" units="cm"/>
    </inkml:brush>
  </inkml:definitions>
  <inkml:trace contextRef="#ctx0" brushRef="#br0">1 0 32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21:54:01.417"/>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April 3,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6944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April 3,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61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April 3,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1921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April 3,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837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April 3,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5112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April 3,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41316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April 3,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788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April 3,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414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April 3,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8139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April 3,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6847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April 3,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346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April 3,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7626229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5"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6.jpeg"/><Relationship Id="rId5" Type="http://schemas.openxmlformats.org/officeDocument/2006/relationships/image" Target="../media/image2.png"/><Relationship Id="rId4" Type="http://schemas.openxmlformats.org/officeDocument/2006/relationships/customXml" Target="../ink/ink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7.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CF4BFD-4BE2-9BEB-6E51-3265396EC8A7}"/>
              </a:ext>
            </a:extLst>
          </p:cNvPr>
          <p:cNvPicPr>
            <a:picLocks noChangeAspect="1"/>
          </p:cNvPicPr>
          <p:nvPr/>
        </p:nvPicPr>
        <p:blipFill>
          <a:blip r:embed="rId2"/>
          <a:stretch>
            <a:fillRect/>
          </a:stretch>
        </p:blipFill>
        <p:spPr>
          <a:xfrm>
            <a:off x="3405744" y="5122010"/>
            <a:ext cx="5380512" cy="1529046"/>
          </a:xfrm>
          <a:prstGeom prst="rect">
            <a:avLst/>
          </a:prstGeom>
        </p:spPr>
      </p:pic>
      <p:pic>
        <p:nvPicPr>
          <p:cNvPr id="4" name="Picture 3">
            <a:extLst>
              <a:ext uri="{FF2B5EF4-FFF2-40B4-BE49-F238E27FC236}">
                <a16:creationId xmlns:a16="http://schemas.microsoft.com/office/drawing/2014/main" id="{C5D2370F-C716-4CAB-5CB1-551F12ECABCB}"/>
              </a:ext>
            </a:extLst>
          </p:cNvPr>
          <p:cNvPicPr>
            <a:picLocks noChangeAspect="1"/>
          </p:cNvPicPr>
          <p:nvPr/>
        </p:nvPicPr>
        <p:blipFill rotWithShape="1">
          <a:blip r:embed="rId3"/>
          <a:srcRect l="14162" r="7653" b="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143272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2" name="Ink 3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4" name="Rectangle 33">
            <a:extLst>
              <a:ext uri="{FF2B5EF4-FFF2-40B4-BE49-F238E27FC236}">
                <a16:creationId xmlns:a16="http://schemas.microsoft.com/office/drawing/2014/main" id="{38252547-C30F-4A22-83C6-1B673F623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309AC32-4BC6-47AE-9DBD-5CC7652A5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243690-8F5A-2D4C-91E4-FE162B35F2A5}"/>
              </a:ext>
            </a:extLst>
          </p:cNvPr>
          <p:cNvPicPr>
            <a:picLocks noChangeAspect="1"/>
          </p:cNvPicPr>
          <p:nvPr/>
        </p:nvPicPr>
        <p:blipFill rotWithShape="1">
          <a:blip r:embed="rId5"/>
          <a:srcRect l="5986" r="1342" b="-1"/>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C4E179AB-CB16-5B69-31F9-9E78DE7E1F81}"/>
              </a:ext>
            </a:extLst>
          </p:cNvPr>
          <p:cNvSpPr>
            <a:spLocks noGrp="1"/>
          </p:cNvSpPr>
          <p:nvPr>
            <p:ph type="title"/>
          </p:nvPr>
        </p:nvSpPr>
        <p:spPr>
          <a:xfrm>
            <a:off x="1243072" y="5279515"/>
            <a:ext cx="9697914" cy="739877"/>
          </a:xfrm>
        </p:spPr>
        <p:txBody>
          <a:bodyPr vert="horz" lIns="91440" tIns="45720" rIns="91440" bIns="45720" rtlCol="0" anchor="b">
            <a:normAutofit/>
          </a:bodyPr>
          <a:lstStyle/>
          <a:p>
            <a:pPr algn="ctr"/>
            <a:r>
              <a:rPr lang="en-US" dirty="0"/>
              <a:t>Control Panel Assembly</a:t>
            </a:r>
          </a:p>
        </p:txBody>
      </p:sp>
      <p:pic>
        <p:nvPicPr>
          <p:cNvPr id="25" name="Picture 4" descr="Person pressing button">
            <a:extLst>
              <a:ext uri="{FF2B5EF4-FFF2-40B4-BE49-F238E27FC236}">
                <a16:creationId xmlns:a16="http://schemas.microsoft.com/office/drawing/2014/main" id="{10C8C898-82A8-23F7-E029-AD27D417A5BF}"/>
              </a:ext>
            </a:extLst>
          </p:cNvPr>
          <p:cNvPicPr>
            <a:picLocks noChangeAspect="1"/>
          </p:cNvPicPr>
          <p:nvPr/>
        </p:nvPicPr>
        <p:blipFill rotWithShape="1">
          <a:blip r:embed="rId6"/>
          <a:srcRect l="12883" r="12884" b="1"/>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855845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627A-A12F-846F-13DC-5B3B321DB789}"/>
              </a:ext>
            </a:extLst>
          </p:cNvPr>
          <p:cNvSpPr>
            <a:spLocks noGrp="1"/>
          </p:cNvSpPr>
          <p:nvPr>
            <p:ph type="title"/>
          </p:nvPr>
        </p:nvSpPr>
        <p:spPr/>
        <p:txBody>
          <a:bodyPr/>
          <a:lstStyle/>
          <a:p>
            <a:r>
              <a:rPr lang="en-US" dirty="0"/>
              <a:t>Control Panel Assembly</a:t>
            </a:r>
          </a:p>
        </p:txBody>
      </p:sp>
      <p:sp>
        <p:nvSpPr>
          <p:cNvPr id="3" name="Content Placeholder 2">
            <a:extLst>
              <a:ext uri="{FF2B5EF4-FFF2-40B4-BE49-F238E27FC236}">
                <a16:creationId xmlns:a16="http://schemas.microsoft.com/office/drawing/2014/main" id="{47951E44-1AB9-2A7C-E0F8-D66CB53AB02F}"/>
              </a:ext>
            </a:extLst>
          </p:cNvPr>
          <p:cNvSpPr>
            <a:spLocks noGrp="1"/>
          </p:cNvSpPr>
          <p:nvPr>
            <p:ph idx="1"/>
          </p:nvPr>
        </p:nvSpPr>
        <p:spPr/>
        <p:txBody>
          <a:bodyPr/>
          <a:lstStyle/>
          <a:p>
            <a:r>
              <a:rPr lang="en-US" dirty="0"/>
              <a:t>24 Full Time Wiring Technicians </a:t>
            </a:r>
          </a:p>
          <a:p>
            <a:r>
              <a:rPr lang="en-US" dirty="0"/>
              <a:t>6 Quality Control  Technicians</a:t>
            </a:r>
          </a:p>
          <a:p>
            <a:r>
              <a:rPr lang="en-US" dirty="0"/>
              <a:t>Panels Built to TPC Design, Build, &amp; Quality Standards</a:t>
            </a:r>
          </a:p>
          <a:p>
            <a:r>
              <a:rPr lang="en-US" dirty="0"/>
              <a:t>Ability to List Customer Builds to UL, ETL, &amp; Other NRTL Certifications</a:t>
            </a:r>
          </a:p>
          <a:p>
            <a:r>
              <a:rPr lang="en-US" dirty="0"/>
              <a:t>Providing Build to Print &amp; Design Services for our Customers</a:t>
            </a:r>
          </a:p>
          <a:p>
            <a:r>
              <a:rPr lang="en-US" dirty="0"/>
              <a:t>Specialized Enclosure Machining &amp; Assembly Operations</a:t>
            </a:r>
          </a:p>
          <a:p>
            <a:r>
              <a:rPr lang="en-US" dirty="0"/>
              <a:t>Quality Procedures include Standard Point to Point &amp; Full Functional Testing</a:t>
            </a:r>
          </a:p>
          <a:p>
            <a:r>
              <a:rPr lang="en-US" dirty="0"/>
              <a:t>Customer Factory &amp; Site Acceptance Testing Offered</a:t>
            </a:r>
          </a:p>
          <a:p>
            <a:endParaRPr lang="en-US" dirty="0"/>
          </a:p>
          <a:p>
            <a:endParaRPr lang="en-US" dirty="0"/>
          </a:p>
        </p:txBody>
      </p:sp>
    </p:spTree>
    <p:extLst>
      <p:ext uri="{BB962C8B-B14F-4D97-AF65-F5344CB8AC3E}">
        <p14:creationId xmlns:p14="http://schemas.microsoft.com/office/powerpoint/2010/main" val="130816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7" name="Ink 4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47" name="Ink 4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49" name="Rectangle 4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Colourful wires">
            <a:extLst>
              <a:ext uri="{FF2B5EF4-FFF2-40B4-BE49-F238E27FC236}">
                <a16:creationId xmlns:a16="http://schemas.microsoft.com/office/drawing/2014/main" id="{6DA8550E-6E20-F742-C5F2-4E0B62CF38CD}"/>
              </a:ext>
            </a:extLst>
          </p:cNvPr>
          <p:cNvPicPr>
            <a:picLocks noChangeAspect="1"/>
          </p:cNvPicPr>
          <p:nvPr/>
        </p:nvPicPr>
        <p:blipFill rotWithShape="1">
          <a:blip r:embed="rId6"/>
          <a:srcRect l="12770" r="15515" b="-1"/>
          <a:stretch/>
        </p:blipFill>
        <p:spPr>
          <a:xfrm>
            <a:off x="3584196" y="-1"/>
            <a:ext cx="8607807" cy="6871647"/>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p:spPr>
      </p:pic>
      <p:sp>
        <p:nvSpPr>
          <p:cNvPr id="2" name="Title 1">
            <a:extLst>
              <a:ext uri="{FF2B5EF4-FFF2-40B4-BE49-F238E27FC236}">
                <a16:creationId xmlns:a16="http://schemas.microsoft.com/office/drawing/2014/main" id="{3489D102-EF08-62C9-687B-8065899335A4}"/>
              </a:ext>
            </a:extLst>
          </p:cNvPr>
          <p:cNvSpPr>
            <a:spLocks noGrp="1"/>
          </p:cNvSpPr>
          <p:nvPr>
            <p:ph type="title"/>
          </p:nvPr>
        </p:nvSpPr>
        <p:spPr>
          <a:xfrm>
            <a:off x="624307" y="2906973"/>
            <a:ext cx="3639828" cy="2640247"/>
          </a:xfrm>
        </p:spPr>
        <p:txBody>
          <a:bodyPr vert="horz" lIns="91440" tIns="45720" rIns="91440" bIns="45720" rtlCol="0" anchor="b">
            <a:normAutofit/>
          </a:bodyPr>
          <a:lstStyle/>
          <a:p>
            <a:r>
              <a:rPr lang="en-US"/>
              <a:t>Custom Cable Assembly</a:t>
            </a:r>
          </a:p>
        </p:txBody>
      </p:sp>
    </p:spTree>
    <p:extLst>
      <p:ext uri="{BB962C8B-B14F-4D97-AF65-F5344CB8AC3E}">
        <p14:creationId xmlns:p14="http://schemas.microsoft.com/office/powerpoint/2010/main" val="121725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BB0F-9214-72ED-DA44-2347A4CB766F}"/>
              </a:ext>
            </a:extLst>
          </p:cNvPr>
          <p:cNvSpPr>
            <a:spLocks noGrp="1"/>
          </p:cNvSpPr>
          <p:nvPr>
            <p:ph type="title"/>
          </p:nvPr>
        </p:nvSpPr>
        <p:spPr/>
        <p:txBody>
          <a:bodyPr/>
          <a:lstStyle/>
          <a:p>
            <a:r>
              <a:rPr lang="en-US" dirty="0"/>
              <a:t>Custom Cable Assembly</a:t>
            </a:r>
          </a:p>
        </p:txBody>
      </p:sp>
      <p:sp>
        <p:nvSpPr>
          <p:cNvPr id="3" name="Content Placeholder 2">
            <a:extLst>
              <a:ext uri="{FF2B5EF4-FFF2-40B4-BE49-F238E27FC236}">
                <a16:creationId xmlns:a16="http://schemas.microsoft.com/office/drawing/2014/main" id="{889F39CB-15FC-01E8-2A12-7CC5FD1ABF80}"/>
              </a:ext>
            </a:extLst>
          </p:cNvPr>
          <p:cNvSpPr>
            <a:spLocks noGrp="1"/>
          </p:cNvSpPr>
          <p:nvPr>
            <p:ph idx="1"/>
          </p:nvPr>
        </p:nvSpPr>
        <p:spPr/>
        <p:txBody>
          <a:bodyPr/>
          <a:lstStyle/>
          <a:p>
            <a:r>
              <a:rPr lang="en-US" dirty="0"/>
              <a:t>TPC is able to provide Custom Designs as well as Customer Build to Print</a:t>
            </a:r>
          </a:p>
          <a:p>
            <a:r>
              <a:rPr lang="en-US" dirty="0"/>
              <a:t>Capable of Producing OEM Quantities</a:t>
            </a:r>
          </a:p>
          <a:p>
            <a:r>
              <a:rPr lang="en-US" dirty="0"/>
              <a:t>TPC Engineered Designs</a:t>
            </a:r>
          </a:p>
          <a:p>
            <a:r>
              <a:rPr lang="en-US" dirty="0"/>
              <a:t>Power, Signal, IO, and Custom Connectivity</a:t>
            </a:r>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39B7A9EC-0E09-27D8-07BD-742ABC70ABDF}"/>
              </a:ext>
            </a:extLst>
          </p:cNvPr>
          <p:cNvPicPr>
            <a:picLocks noChangeAspect="1"/>
          </p:cNvPicPr>
          <p:nvPr/>
        </p:nvPicPr>
        <p:blipFill>
          <a:blip r:embed="rId2"/>
          <a:stretch>
            <a:fillRect/>
          </a:stretch>
        </p:blipFill>
        <p:spPr>
          <a:xfrm>
            <a:off x="1244960" y="4040000"/>
            <a:ext cx="3023878" cy="2024047"/>
          </a:xfrm>
          <a:prstGeom prst="rect">
            <a:avLst/>
          </a:prstGeom>
        </p:spPr>
      </p:pic>
      <p:pic>
        <p:nvPicPr>
          <p:cNvPr id="5" name="Picture 4">
            <a:extLst>
              <a:ext uri="{FF2B5EF4-FFF2-40B4-BE49-F238E27FC236}">
                <a16:creationId xmlns:a16="http://schemas.microsoft.com/office/drawing/2014/main" id="{1B216EA1-54E3-5374-C6B6-CEDBDAD82793}"/>
              </a:ext>
            </a:extLst>
          </p:cNvPr>
          <p:cNvPicPr>
            <a:picLocks noChangeAspect="1"/>
          </p:cNvPicPr>
          <p:nvPr/>
        </p:nvPicPr>
        <p:blipFill>
          <a:blip r:embed="rId3"/>
          <a:stretch>
            <a:fillRect/>
          </a:stretch>
        </p:blipFill>
        <p:spPr>
          <a:xfrm>
            <a:off x="4541394" y="4039999"/>
            <a:ext cx="2645539" cy="2024047"/>
          </a:xfrm>
          <a:prstGeom prst="rect">
            <a:avLst/>
          </a:prstGeom>
        </p:spPr>
      </p:pic>
      <p:pic>
        <p:nvPicPr>
          <p:cNvPr id="6" name="Picture 5">
            <a:extLst>
              <a:ext uri="{FF2B5EF4-FFF2-40B4-BE49-F238E27FC236}">
                <a16:creationId xmlns:a16="http://schemas.microsoft.com/office/drawing/2014/main" id="{159EA473-1789-25EC-4CC3-6CFA2792D13C}"/>
              </a:ext>
            </a:extLst>
          </p:cNvPr>
          <p:cNvPicPr>
            <a:picLocks noChangeAspect="1"/>
          </p:cNvPicPr>
          <p:nvPr/>
        </p:nvPicPr>
        <p:blipFill>
          <a:blip r:embed="rId4"/>
          <a:stretch>
            <a:fillRect/>
          </a:stretch>
        </p:blipFill>
        <p:spPr>
          <a:xfrm>
            <a:off x="7459489" y="4041232"/>
            <a:ext cx="2875807" cy="2022814"/>
          </a:xfrm>
          <a:prstGeom prst="rect">
            <a:avLst/>
          </a:prstGeom>
        </p:spPr>
      </p:pic>
    </p:spTree>
    <p:extLst>
      <p:ext uri="{BB962C8B-B14F-4D97-AF65-F5344CB8AC3E}">
        <p14:creationId xmlns:p14="http://schemas.microsoft.com/office/powerpoint/2010/main" val="349429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 name="Picture 9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07" name="Ink 9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07" name="Ink 9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08" name="Rectangle 94">
            <a:extLst>
              <a:ext uri="{FF2B5EF4-FFF2-40B4-BE49-F238E27FC236}">
                <a16:creationId xmlns:a16="http://schemas.microsoft.com/office/drawing/2014/main" id="{1003A656-D974-4C8E-AC40-DB648F0E2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0" y="-1"/>
            <a:ext cx="1222132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96">
            <a:extLst>
              <a:ext uri="{FF2B5EF4-FFF2-40B4-BE49-F238E27FC236}">
                <a16:creationId xmlns:a16="http://schemas.microsoft.com/office/drawing/2014/main" id="{9298EF43-252D-4B18-9998-974B4D04E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0" y="-2782"/>
            <a:ext cx="12226455" cy="2053064"/>
          </a:xfrm>
          <a:custGeom>
            <a:avLst/>
            <a:gdLst>
              <a:gd name="connsiteX0" fmla="*/ 0 w 12226455"/>
              <a:gd name="connsiteY0" fmla="*/ 0 h 2053064"/>
              <a:gd name="connsiteX1" fmla="*/ 12226455 w 12226455"/>
              <a:gd name="connsiteY1" fmla="*/ 0 h 2053064"/>
              <a:gd name="connsiteX2" fmla="*/ 12226455 w 12226455"/>
              <a:gd name="connsiteY2" fmla="*/ 1142434 h 2053064"/>
              <a:gd name="connsiteX3" fmla="*/ 12210010 w 12226455"/>
              <a:gd name="connsiteY3" fmla="*/ 1142217 h 2053064"/>
              <a:gd name="connsiteX4" fmla="*/ 12097957 w 12226455"/>
              <a:gd name="connsiteY4" fmla="*/ 1125163 h 2053064"/>
              <a:gd name="connsiteX5" fmla="*/ 11705048 w 12226455"/>
              <a:gd name="connsiteY5" fmla="*/ 1279507 h 2053064"/>
              <a:gd name="connsiteX6" fmla="*/ 11578252 w 12226455"/>
              <a:gd name="connsiteY6" fmla="*/ 1424082 h 2053064"/>
              <a:gd name="connsiteX7" fmla="*/ 11441414 w 12226455"/>
              <a:gd name="connsiteY7" fmla="*/ 1483737 h 2053064"/>
              <a:gd name="connsiteX8" fmla="*/ 11384400 w 12226455"/>
              <a:gd name="connsiteY8" fmla="*/ 1551092 h 2053064"/>
              <a:gd name="connsiteX9" fmla="*/ 11303557 w 12226455"/>
              <a:gd name="connsiteY9" fmla="*/ 1596629 h 2053064"/>
              <a:gd name="connsiteX10" fmla="*/ 11206311 w 12226455"/>
              <a:gd name="connsiteY10" fmla="*/ 1602843 h 2053064"/>
              <a:gd name="connsiteX11" fmla="*/ 10860623 w 12226455"/>
              <a:gd name="connsiteY11" fmla="*/ 1584198 h 2053064"/>
              <a:gd name="connsiteX12" fmla="*/ 10374059 w 12226455"/>
              <a:gd name="connsiteY12" fmla="*/ 1638018 h 2053064"/>
              <a:gd name="connsiteX13" fmla="*/ 10215678 w 12226455"/>
              <a:gd name="connsiteY13" fmla="*/ 1625300 h 2053064"/>
              <a:gd name="connsiteX14" fmla="*/ 10015680 w 12226455"/>
              <a:gd name="connsiteY14" fmla="*/ 1677839 h 2053064"/>
              <a:gd name="connsiteX15" fmla="*/ 9411126 w 12226455"/>
              <a:gd name="connsiteY15" fmla="*/ 1725075 h 2053064"/>
              <a:gd name="connsiteX16" fmla="*/ 9341661 w 12226455"/>
              <a:gd name="connsiteY16" fmla="*/ 1766471 h 2053064"/>
              <a:gd name="connsiteX17" fmla="*/ 9091392 w 12226455"/>
              <a:gd name="connsiteY17" fmla="*/ 1794089 h 2053064"/>
              <a:gd name="connsiteX18" fmla="*/ 9046316 w 12226455"/>
              <a:gd name="connsiteY18" fmla="*/ 1801445 h 2053064"/>
              <a:gd name="connsiteX19" fmla="*/ 8924496 w 12226455"/>
              <a:gd name="connsiteY19" fmla="*/ 1804460 h 2053064"/>
              <a:gd name="connsiteX20" fmla="*/ 8730039 w 12226455"/>
              <a:gd name="connsiteY20" fmla="*/ 1834524 h 2053064"/>
              <a:gd name="connsiteX21" fmla="*/ 8637317 w 12226455"/>
              <a:gd name="connsiteY21" fmla="*/ 1855856 h 2053064"/>
              <a:gd name="connsiteX22" fmla="*/ 8497138 w 12226455"/>
              <a:gd name="connsiteY22" fmla="*/ 1917519 h 2053064"/>
              <a:gd name="connsiteX23" fmla="*/ 8281534 w 12226455"/>
              <a:gd name="connsiteY23" fmla="*/ 1929468 h 2053064"/>
              <a:gd name="connsiteX24" fmla="*/ 8275009 w 12226455"/>
              <a:gd name="connsiteY24" fmla="*/ 1930086 h 2053064"/>
              <a:gd name="connsiteX25" fmla="*/ 8215546 w 12226455"/>
              <a:gd name="connsiteY25" fmla="*/ 1914300 h 2053064"/>
              <a:gd name="connsiteX26" fmla="*/ 8191205 w 12226455"/>
              <a:gd name="connsiteY26" fmla="*/ 1916861 h 2053064"/>
              <a:gd name="connsiteX27" fmla="*/ 8022833 w 12226455"/>
              <a:gd name="connsiteY27" fmla="*/ 1910380 h 2053064"/>
              <a:gd name="connsiteX28" fmla="*/ 7842457 w 12226455"/>
              <a:gd name="connsiteY28" fmla="*/ 1925076 h 2053064"/>
              <a:gd name="connsiteX29" fmla="*/ 7623424 w 12226455"/>
              <a:gd name="connsiteY29" fmla="*/ 1914063 h 2053064"/>
              <a:gd name="connsiteX30" fmla="*/ 7513247 w 12226455"/>
              <a:gd name="connsiteY30" fmla="*/ 1927057 h 2053064"/>
              <a:gd name="connsiteX31" fmla="*/ 7252408 w 12226455"/>
              <a:gd name="connsiteY31" fmla="*/ 1944492 h 2053064"/>
              <a:gd name="connsiteX32" fmla="*/ 7058491 w 12226455"/>
              <a:gd name="connsiteY32" fmla="*/ 1917280 h 2053064"/>
              <a:gd name="connsiteX33" fmla="*/ 7014654 w 12226455"/>
              <a:gd name="connsiteY33" fmla="*/ 1895149 h 2053064"/>
              <a:gd name="connsiteX34" fmla="*/ 6857644 w 12226455"/>
              <a:gd name="connsiteY34" fmla="*/ 1867475 h 2053064"/>
              <a:gd name="connsiteX35" fmla="*/ 6801700 w 12226455"/>
              <a:gd name="connsiteY35" fmla="*/ 1876022 h 2053064"/>
              <a:gd name="connsiteX36" fmla="*/ 6630448 w 12226455"/>
              <a:gd name="connsiteY36" fmla="*/ 1837012 h 2053064"/>
              <a:gd name="connsiteX37" fmla="*/ 6343083 w 12226455"/>
              <a:gd name="connsiteY37" fmla="*/ 1854578 h 2053064"/>
              <a:gd name="connsiteX38" fmla="*/ 6118325 w 12226455"/>
              <a:gd name="connsiteY38" fmla="*/ 1857857 h 2053064"/>
              <a:gd name="connsiteX39" fmla="*/ 5951117 w 12226455"/>
              <a:gd name="connsiteY39" fmla="*/ 1860894 h 2053064"/>
              <a:gd name="connsiteX40" fmla="*/ 5899039 w 12226455"/>
              <a:gd name="connsiteY40" fmla="*/ 1848371 h 2053064"/>
              <a:gd name="connsiteX41" fmla="*/ 5826960 w 12226455"/>
              <a:gd name="connsiteY41" fmla="*/ 1849946 h 2053064"/>
              <a:gd name="connsiteX42" fmla="*/ 5750590 w 12226455"/>
              <a:gd name="connsiteY42" fmla="*/ 1853263 h 2053064"/>
              <a:gd name="connsiteX43" fmla="*/ 5692650 w 12226455"/>
              <a:gd name="connsiteY43" fmla="*/ 1852135 h 2053064"/>
              <a:gd name="connsiteX44" fmla="*/ 5707621 w 12226455"/>
              <a:gd name="connsiteY44" fmla="*/ 1850015 h 2053064"/>
              <a:gd name="connsiteX45" fmla="*/ 5678447 w 12226455"/>
              <a:gd name="connsiteY45" fmla="*/ 1851859 h 2053064"/>
              <a:gd name="connsiteX46" fmla="*/ 5692650 w 12226455"/>
              <a:gd name="connsiteY46" fmla="*/ 1852135 h 2053064"/>
              <a:gd name="connsiteX47" fmla="*/ 5624294 w 12226455"/>
              <a:gd name="connsiteY47" fmla="*/ 1861816 h 2053064"/>
              <a:gd name="connsiteX48" fmla="*/ 5554110 w 12226455"/>
              <a:gd name="connsiteY48" fmla="*/ 1842339 h 2053064"/>
              <a:gd name="connsiteX49" fmla="*/ 5482465 w 12226455"/>
              <a:gd name="connsiteY49" fmla="*/ 1811388 h 2053064"/>
              <a:gd name="connsiteX50" fmla="*/ 5234009 w 12226455"/>
              <a:gd name="connsiteY50" fmla="*/ 1818920 h 2053064"/>
              <a:gd name="connsiteX51" fmla="*/ 5054956 w 12226455"/>
              <a:gd name="connsiteY51" fmla="*/ 1837710 h 2053064"/>
              <a:gd name="connsiteX52" fmla="*/ 4968494 w 12226455"/>
              <a:gd name="connsiteY52" fmla="*/ 1861698 h 2053064"/>
              <a:gd name="connsiteX53" fmla="*/ 4887159 w 12226455"/>
              <a:gd name="connsiteY53" fmla="*/ 1869360 h 2053064"/>
              <a:gd name="connsiteX54" fmla="*/ 4823752 w 12226455"/>
              <a:gd name="connsiteY54" fmla="*/ 1897941 h 2053064"/>
              <a:gd name="connsiteX55" fmla="*/ 4763730 w 12226455"/>
              <a:gd name="connsiteY55" fmla="*/ 1930200 h 2053064"/>
              <a:gd name="connsiteX56" fmla="*/ 4758099 w 12226455"/>
              <a:gd name="connsiteY56" fmla="*/ 1930932 h 2053064"/>
              <a:gd name="connsiteX57" fmla="*/ 4753293 w 12226455"/>
              <a:gd name="connsiteY57" fmla="*/ 1927390 h 2053064"/>
              <a:gd name="connsiteX58" fmla="*/ 4738854 w 12226455"/>
              <a:gd name="connsiteY58" fmla="*/ 1934299 h 2053064"/>
              <a:gd name="connsiteX59" fmla="*/ 4679090 w 12226455"/>
              <a:gd name="connsiteY59" fmla="*/ 1945043 h 2053064"/>
              <a:gd name="connsiteX60" fmla="*/ 4670823 w 12226455"/>
              <a:gd name="connsiteY60" fmla="*/ 1958511 h 2053064"/>
              <a:gd name="connsiteX61" fmla="*/ 4652693 w 12226455"/>
              <a:gd name="connsiteY61" fmla="*/ 1968142 h 2053064"/>
              <a:gd name="connsiteX62" fmla="*/ 4596668 w 12226455"/>
              <a:gd name="connsiteY62" fmla="*/ 1966630 h 2053064"/>
              <a:gd name="connsiteX63" fmla="*/ 4515079 w 12226455"/>
              <a:gd name="connsiteY63" fmla="*/ 1999183 h 2053064"/>
              <a:gd name="connsiteX64" fmla="*/ 4336159 w 12226455"/>
              <a:gd name="connsiteY64" fmla="*/ 2005923 h 2053064"/>
              <a:gd name="connsiteX65" fmla="*/ 4257814 w 12226455"/>
              <a:gd name="connsiteY65" fmla="*/ 2009433 h 2053064"/>
              <a:gd name="connsiteX66" fmla="*/ 4229187 w 12226455"/>
              <a:gd name="connsiteY66" fmla="*/ 2012585 h 2053064"/>
              <a:gd name="connsiteX67" fmla="*/ 4179307 w 12226455"/>
              <a:gd name="connsiteY67" fmla="*/ 2009913 h 2053064"/>
              <a:gd name="connsiteX68" fmla="*/ 4176441 w 12226455"/>
              <a:gd name="connsiteY68" fmla="*/ 2005104 h 2053064"/>
              <a:gd name="connsiteX69" fmla="*/ 4113138 w 12226455"/>
              <a:gd name="connsiteY69" fmla="*/ 2014288 h 2053064"/>
              <a:gd name="connsiteX70" fmla="*/ 4096475 w 12226455"/>
              <a:gd name="connsiteY70" fmla="*/ 2011871 h 2053064"/>
              <a:gd name="connsiteX71" fmla="*/ 4090606 w 12226455"/>
              <a:gd name="connsiteY71" fmla="*/ 2013605 h 2053064"/>
              <a:gd name="connsiteX72" fmla="*/ 4085739 w 12226455"/>
              <a:gd name="connsiteY72" fmla="*/ 2010313 h 2053064"/>
              <a:gd name="connsiteX73" fmla="*/ 3997663 w 12226455"/>
              <a:gd name="connsiteY73" fmla="*/ 1988540 h 2053064"/>
              <a:gd name="connsiteX74" fmla="*/ 4004645 w 12226455"/>
              <a:gd name="connsiteY74" fmla="*/ 1996977 h 2053064"/>
              <a:gd name="connsiteX75" fmla="*/ 3969056 w 12226455"/>
              <a:gd name="connsiteY75" fmla="*/ 1999891 h 2053064"/>
              <a:gd name="connsiteX76" fmla="*/ 3965804 w 12226455"/>
              <a:gd name="connsiteY76" fmla="*/ 2004070 h 2053064"/>
              <a:gd name="connsiteX77" fmla="*/ 3925749 w 12226455"/>
              <a:gd name="connsiteY77" fmla="*/ 1995720 h 2053064"/>
              <a:gd name="connsiteX78" fmla="*/ 3883850 w 12226455"/>
              <a:gd name="connsiteY78" fmla="*/ 1998401 h 2053064"/>
              <a:gd name="connsiteX79" fmla="*/ 3830957 w 12226455"/>
              <a:gd name="connsiteY79" fmla="*/ 2008900 h 2053064"/>
              <a:gd name="connsiteX80" fmla="*/ 3614282 w 12226455"/>
              <a:gd name="connsiteY80" fmla="*/ 2040141 h 2053064"/>
              <a:gd name="connsiteX81" fmla="*/ 3479826 w 12226455"/>
              <a:gd name="connsiteY81" fmla="*/ 2048985 h 2053064"/>
              <a:gd name="connsiteX82" fmla="*/ 3387274 w 12226455"/>
              <a:gd name="connsiteY82" fmla="*/ 2031833 h 2053064"/>
              <a:gd name="connsiteX83" fmla="*/ 3206737 w 12226455"/>
              <a:gd name="connsiteY83" fmla="*/ 2019277 h 2053064"/>
              <a:gd name="connsiteX84" fmla="*/ 3022229 w 12226455"/>
              <a:gd name="connsiteY84" fmla="*/ 1980632 h 2053064"/>
              <a:gd name="connsiteX85" fmla="*/ 2631338 w 12226455"/>
              <a:gd name="connsiteY85" fmla="*/ 1946499 h 2053064"/>
              <a:gd name="connsiteX86" fmla="*/ 2222596 w 12226455"/>
              <a:gd name="connsiteY86" fmla="*/ 1807389 h 2053064"/>
              <a:gd name="connsiteX87" fmla="*/ 2139456 w 12226455"/>
              <a:gd name="connsiteY87" fmla="*/ 1777233 h 2053064"/>
              <a:gd name="connsiteX88" fmla="*/ 1981598 w 12226455"/>
              <a:gd name="connsiteY88" fmla="*/ 1746224 h 2053064"/>
              <a:gd name="connsiteX89" fmla="*/ 1980797 w 12226455"/>
              <a:gd name="connsiteY89" fmla="*/ 1746206 h 2053064"/>
              <a:gd name="connsiteX90" fmla="*/ 1980797 w 12226455"/>
              <a:gd name="connsiteY90" fmla="*/ 1727666 h 2053064"/>
              <a:gd name="connsiteX91" fmla="*/ 1849717 w 12226455"/>
              <a:gd name="connsiteY91" fmla="*/ 1740657 h 2053064"/>
              <a:gd name="connsiteX92" fmla="*/ 1687092 w 12226455"/>
              <a:gd name="connsiteY92" fmla="*/ 1692345 h 2053064"/>
              <a:gd name="connsiteX93" fmla="*/ 1596958 w 12226455"/>
              <a:gd name="connsiteY93" fmla="*/ 1646437 h 2053064"/>
              <a:gd name="connsiteX94" fmla="*/ 1521970 w 12226455"/>
              <a:gd name="connsiteY94" fmla="*/ 1628673 h 2053064"/>
              <a:gd name="connsiteX95" fmla="*/ 1412763 w 12226455"/>
              <a:gd name="connsiteY95" fmla="*/ 1633489 h 2053064"/>
              <a:gd name="connsiteX96" fmla="*/ 1296465 w 12226455"/>
              <a:gd name="connsiteY96" fmla="*/ 1637334 h 2053064"/>
              <a:gd name="connsiteX97" fmla="*/ 1289314 w 12226455"/>
              <a:gd name="connsiteY97" fmla="*/ 1636421 h 2053064"/>
              <a:gd name="connsiteX98" fmla="*/ 1261506 w 12226455"/>
              <a:gd name="connsiteY98" fmla="*/ 1637801 h 2053064"/>
              <a:gd name="connsiteX99" fmla="*/ 1240218 w 12226455"/>
              <a:gd name="connsiteY99" fmla="*/ 1629213 h 2053064"/>
              <a:gd name="connsiteX100" fmla="*/ 1198374 w 12226455"/>
              <a:gd name="connsiteY100" fmla="*/ 1624973 h 2053064"/>
              <a:gd name="connsiteX101" fmla="*/ 991129 w 12226455"/>
              <a:gd name="connsiteY101" fmla="*/ 1617730 h 2053064"/>
              <a:gd name="connsiteX102" fmla="*/ 846370 w 12226455"/>
              <a:gd name="connsiteY102" fmla="*/ 1576831 h 2053064"/>
              <a:gd name="connsiteX103" fmla="*/ 600546 w 12226455"/>
              <a:gd name="connsiteY103" fmla="*/ 1440094 h 2053064"/>
              <a:gd name="connsiteX104" fmla="*/ 516439 w 12226455"/>
              <a:gd name="connsiteY104" fmla="*/ 1386761 h 2053064"/>
              <a:gd name="connsiteX105" fmla="*/ 464991 w 12226455"/>
              <a:gd name="connsiteY105" fmla="*/ 1363619 h 2053064"/>
              <a:gd name="connsiteX106" fmla="*/ 327653 w 12226455"/>
              <a:gd name="connsiteY106" fmla="*/ 1292135 h 2053064"/>
              <a:gd name="connsiteX107" fmla="*/ 192526 w 12226455"/>
              <a:gd name="connsiteY107" fmla="*/ 1214231 h 2053064"/>
              <a:gd name="connsiteX108" fmla="*/ 14888 w 12226455"/>
              <a:gd name="connsiteY108" fmla="*/ 1126845 h 2053064"/>
              <a:gd name="connsiteX109" fmla="*/ 0 w 12226455"/>
              <a:gd name="connsiteY109" fmla="*/ 1122929 h 205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226455" h="2053064">
                <a:moveTo>
                  <a:pt x="0" y="0"/>
                </a:moveTo>
                <a:lnTo>
                  <a:pt x="12226455" y="0"/>
                </a:lnTo>
                <a:lnTo>
                  <a:pt x="12226455" y="1142434"/>
                </a:lnTo>
                <a:lnTo>
                  <a:pt x="12210010" y="1142217"/>
                </a:lnTo>
                <a:cubicBezTo>
                  <a:pt x="12177369" y="1154047"/>
                  <a:pt x="12165221" y="1122324"/>
                  <a:pt x="12097957" y="1125163"/>
                </a:cubicBezTo>
                <a:cubicBezTo>
                  <a:pt x="11982408" y="1148261"/>
                  <a:pt x="11744000" y="1249124"/>
                  <a:pt x="11705048" y="1279507"/>
                </a:cubicBezTo>
                <a:cubicBezTo>
                  <a:pt x="11653673" y="1329757"/>
                  <a:pt x="11612549" y="1356678"/>
                  <a:pt x="11578252" y="1424082"/>
                </a:cubicBezTo>
                <a:cubicBezTo>
                  <a:pt x="11532313" y="1472427"/>
                  <a:pt x="11474481" y="1406791"/>
                  <a:pt x="11441414" y="1483737"/>
                </a:cubicBezTo>
                <a:cubicBezTo>
                  <a:pt x="11434289" y="1500140"/>
                  <a:pt x="11414202" y="1555429"/>
                  <a:pt x="11384400" y="1551092"/>
                </a:cubicBezTo>
                <a:cubicBezTo>
                  <a:pt x="11364941" y="1550292"/>
                  <a:pt x="11291553" y="1578165"/>
                  <a:pt x="11303557" y="1596629"/>
                </a:cubicBezTo>
                <a:cubicBezTo>
                  <a:pt x="11274635" y="1596971"/>
                  <a:pt x="11280133" y="1604915"/>
                  <a:pt x="11206311" y="1602843"/>
                </a:cubicBezTo>
                <a:cubicBezTo>
                  <a:pt x="11132489" y="1600771"/>
                  <a:pt x="10979947" y="1578731"/>
                  <a:pt x="10860623" y="1584198"/>
                </a:cubicBezTo>
                <a:cubicBezTo>
                  <a:pt x="10721914" y="1590061"/>
                  <a:pt x="10458451" y="1627416"/>
                  <a:pt x="10374059" y="1638018"/>
                </a:cubicBezTo>
                <a:cubicBezTo>
                  <a:pt x="10266568" y="1644868"/>
                  <a:pt x="10289819" y="1611133"/>
                  <a:pt x="10215678" y="1625300"/>
                </a:cubicBezTo>
                <a:cubicBezTo>
                  <a:pt x="10147881" y="1637098"/>
                  <a:pt x="10081830" y="1669310"/>
                  <a:pt x="10015680" y="1677839"/>
                </a:cubicBezTo>
                <a:cubicBezTo>
                  <a:pt x="9881588" y="1694469"/>
                  <a:pt x="9518912" y="1717080"/>
                  <a:pt x="9411126" y="1725075"/>
                </a:cubicBezTo>
                <a:cubicBezTo>
                  <a:pt x="9373213" y="1734128"/>
                  <a:pt x="9394951" y="1754969"/>
                  <a:pt x="9341661" y="1766471"/>
                </a:cubicBezTo>
                <a:cubicBezTo>
                  <a:pt x="9303381" y="1774272"/>
                  <a:pt x="9130756" y="1789012"/>
                  <a:pt x="9091392" y="1794089"/>
                </a:cubicBezTo>
                <a:cubicBezTo>
                  <a:pt x="9071445" y="1786873"/>
                  <a:pt x="9058205" y="1792134"/>
                  <a:pt x="9046316" y="1801445"/>
                </a:cubicBezTo>
                <a:cubicBezTo>
                  <a:pt x="9004352" y="1802394"/>
                  <a:pt x="8969757" y="1795862"/>
                  <a:pt x="8924496" y="1804460"/>
                </a:cubicBezTo>
                <a:cubicBezTo>
                  <a:pt x="8873011" y="1819723"/>
                  <a:pt x="8777904" y="1819866"/>
                  <a:pt x="8730039" y="1834524"/>
                </a:cubicBezTo>
                <a:cubicBezTo>
                  <a:pt x="8656986" y="1820478"/>
                  <a:pt x="8743731" y="1852588"/>
                  <a:pt x="8637317" y="1855856"/>
                </a:cubicBezTo>
                <a:cubicBezTo>
                  <a:pt x="8598500" y="1869688"/>
                  <a:pt x="8556435" y="1915000"/>
                  <a:pt x="8497138" y="1917519"/>
                </a:cubicBezTo>
                <a:cubicBezTo>
                  <a:pt x="8440495" y="1918933"/>
                  <a:pt x="8318556" y="1927373"/>
                  <a:pt x="8281534" y="1929468"/>
                </a:cubicBezTo>
                <a:lnTo>
                  <a:pt x="8275009" y="1930086"/>
                </a:lnTo>
                <a:lnTo>
                  <a:pt x="8215546" y="1914300"/>
                </a:lnTo>
                <a:cubicBezTo>
                  <a:pt x="8215156" y="1920796"/>
                  <a:pt x="8197251" y="1922674"/>
                  <a:pt x="8191205" y="1916861"/>
                </a:cubicBezTo>
                <a:cubicBezTo>
                  <a:pt x="8059869" y="1884412"/>
                  <a:pt x="8100586" y="1952321"/>
                  <a:pt x="8022833" y="1910380"/>
                </a:cubicBezTo>
                <a:cubicBezTo>
                  <a:pt x="7953710" y="1911707"/>
                  <a:pt x="7909025" y="1924462"/>
                  <a:pt x="7842457" y="1925076"/>
                </a:cubicBezTo>
                <a:cubicBezTo>
                  <a:pt x="7775888" y="1925689"/>
                  <a:pt x="7690162" y="1917324"/>
                  <a:pt x="7623424" y="1914063"/>
                </a:cubicBezTo>
                <a:cubicBezTo>
                  <a:pt x="7539371" y="1920161"/>
                  <a:pt x="7562808" y="1920767"/>
                  <a:pt x="7513247" y="1927057"/>
                </a:cubicBezTo>
                <a:cubicBezTo>
                  <a:pt x="7352211" y="1919427"/>
                  <a:pt x="7354639" y="1945341"/>
                  <a:pt x="7252408" y="1944492"/>
                </a:cubicBezTo>
                <a:cubicBezTo>
                  <a:pt x="7204063" y="1934810"/>
                  <a:pt x="7114224" y="1915041"/>
                  <a:pt x="7058491" y="1917280"/>
                </a:cubicBezTo>
                <a:cubicBezTo>
                  <a:pt x="7021084" y="1910428"/>
                  <a:pt x="7045432" y="1901122"/>
                  <a:pt x="7014654" y="1895149"/>
                </a:cubicBezTo>
                <a:lnTo>
                  <a:pt x="6857644" y="1867475"/>
                </a:lnTo>
                <a:cubicBezTo>
                  <a:pt x="6835804" y="1873323"/>
                  <a:pt x="6856427" y="1871803"/>
                  <a:pt x="6801700" y="1876022"/>
                </a:cubicBezTo>
                <a:lnTo>
                  <a:pt x="6630448" y="1837012"/>
                </a:lnTo>
                <a:cubicBezTo>
                  <a:pt x="6554012" y="1833438"/>
                  <a:pt x="6430892" y="1846229"/>
                  <a:pt x="6343083" y="1854578"/>
                </a:cubicBezTo>
                <a:cubicBezTo>
                  <a:pt x="6261717" y="1861475"/>
                  <a:pt x="6200984" y="1863308"/>
                  <a:pt x="6118325" y="1857857"/>
                </a:cubicBezTo>
                <a:cubicBezTo>
                  <a:pt x="6040211" y="1878814"/>
                  <a:pt x="6018927" y="1868062"/>
                  <a:pt x="5951117" y="1860894"/>
                </a:cubicBezTo>
                <a:lnTo>
                  <a:pt x="5899039" y="1848371"/>
                </a:lnTo>
                <a:lnTo>
                  <a:pt x="5826960" y="1849946"/>
                </a:lnTo>
                <a:cubicBezTo>
                  <a:pt x="5822058" y="1851434"/>
                  <a:pt x="5785971" y="1852742"/>
                  <a:pt x="5750590" y="1853263"/>
                </a:cubicBezTo>
                <a:lnTo>
                  <a:pt x="5692650" y="1852135"/>
                </a:lnTo>
                <a:lnTo>
                  <a:pt x="5707621" y="1850015"/>
                </a:lnTo>
                <a:lnTo>
                  <a:pt x="5678447" y="1851859"/>
                </a:lnTo>
                <a:lnTo>
                  <a:pt x="5692650" y="1852135"/>
                </a:lnTo>
                <a:lnTo>
                  <a:pt x="5624294" y="1861816"/>
                </a:lnTo>
                <a:cubicBezTo>
                  <a:pt x="5604221" y="1861145"/>
                  <a:pt x="5577749" y="1850744"/>
                  <a:pt x="5554110" y="1842339"/>
                </a:cubicBezTo>
                <a:cubicBezTo>
                  <a:pt x="5530473" y="1833935"/>
                  <a:pt x="5512364" y="1829150"/>
                  <a:pt x="5482465" y="1811388"/>
                </a:cubicBezTo>
                <a:cubicBezTo>
                  <a:pt x="5429115" y="1807484"/>
                  <a:pt x="5302226" y="1807756"/>
                  <a:pt x="5234009" y="1818920"/>
                </a:cubicBezTo>
                <a:cubicBezTo>
                  <a:pt x="5165792" y="1830084"/>
                  <a:pt x="5099209" y="1830581"/>
                  <a:pt x="5054956" y="1837710"/>
                </a:cubicBezTo>
                <a:cubicBezTo>
                  <a:pt x="5010704" y="1844839"/>
                  <a:pt x="4975591" y="1858860"/>
                  <a:pt x="4968494" y="1861698"/>
                </a:cubicBezTo>
                <a:lnTo>
                  <a:pt x="4887159" y="1869360"/>
                </a:lnTo>
                <a:lnTo>
                  <a:pt x="4823752" y="1897941"/>
                </a:lnTo>
                <a:lnTo>
                  <a:pt x="4763730" y="1930200"/>
                </a:lnTo>
                <a:lnTo>
                  <a:pt x="4758099" y="1930932"/>
                </a:lnTo>
                <a:lnTo>
                  <a:pt x="4753293" y="1927390"/>
                </a:lnTo>
                <a:lnTo>
                  <a:pt x="4738854" y="1934299"/>
                </a:lnTo>
                <a:cubicBezTo>
                  <a:pt x="4719567" y="1943068"/>
                  <a:pt x="4700371" y="1949358"/>
                  <a:pt x="4679090" y="1945043"/>
                </a:cubicBezTo>
                <a:cubicBezTo>
                  <a:pt x="4677019" y="1950210"/>
                  <a:pt x="4674180" y="1954635"/>
                  <a:pt x="4670823" y="1958511"/>
                </a:cubicBezTo>
                <a:lnTo>
                  <a:pt x="4652693" y="1968142"/>
                </a:lnTo>
                <a:lnTo>
                  <a:pt x="4596668" y="1966630"/>
                </a:lnTo>
                <a:lnTo>
                  <a:pt x="4515079" y="1999183"/>
                </a:lnTo>
                <a:cubicBezTo>
                  <a:pt x="4463698" y="2004516"/>
                  <a:pt x="4379037" y="2004214"/>
                  <a:pt x="4336159" y="2005923"/>
                </a:cubicBezTo>
                <a:cubicBezTo>
                  <a:pt x="4307181" y="2007891"/>
                  <a:pt x="4283319" y="2000684"/>
                  <a:pt x="4257814" y="2009433"/>
                </a:cubicBezTo>
                <a:cubicBezTo>
                  <a:pt x="4248835" y="2002996"/>
                  <a:pt x="4239826" y="2000863"/>
                  <a:pt x="4229187" y="2012585"/>
                </a:cubicBezTo>
                <a:cubicBezTo>
                  <a:pt x="4202576" y="2011287"/>
                  <a:pt x="4198172" y="1996250"/>
                  <a:pt x="4179307" y="2009913"/>
                </a:cubicBezTo>
                <a:lnTo>
                  <a:pt x="4176441" y="2005104"/>
                </a:lnTo>
                <a:lnTo>
                  <a:pt x="4113138" y="2014288"/>
                </a:lnTo>
                <a:lnTo>
                  <a:pt x="4096475" y="2011871"/>
                </a:lnTo>
                <a:lnTo>
                  <a:pt x="4090606" y="2013605"/>
                </a:lnTo>
                <a:lnTo>
                  <a:pt x="4085739" y="2010313"/>
                </a:lnTo>
                <a:lnTo>
                  <a:pt x="3997663" y="1988540"/>
                </a:lnTo>
                <a:lnTo>
                  <a:pt x="4004645" y="1996977"/>
                </a:lnTo>
                <a:lnTo>
                  <a:pt x="3969056" y="1999891"/>
                </a:lnTo>
                <a:lnTo>
                  <a:pt x="3965804" y="2004070"/>
                </a:lnTo>
                <a:cubicBezTo>
                  <a:pt x="3962548" y="2006716"/>
                  <a:pt x="3932491" y="1997167"/>
                  <a:pt x="3925749" y="1995720"/>
                </a:cubicBezTo>
                <a:lnTo>
                  <a:pt x="3883850" y="1998401"/>
                </a:lnTo>
                <a:lnTo>
                  <a:pt x="3830957" y="2008900"/>
                </a:lnTo>
                <a:cubicBezTo>
                  <a:pt x="3775003" y="2017681"/>
                  <a:pt x="3695478" y="2027975"/>
                  <a:pt x="3614282" y="2040141"/>
                </a:cubicBezTo>
                <a:cubicBezTo>
                  <a:pt x="3565392" y="2072548"/>
                  <a:pt x="3532414" y="2031632"/>
                  <a:pt x="3479826" y="2048985"/>
                </a:cubicBezTo>
                <a:lnTo>
                  <a:pt x="3387274" y="2031833"/>
                </a:lnTo>
                <a:lnTo>
                  <a:pt x="3206737" y="2019277"/>
                </a:lnTo>
                <a:cubicBezTo>
                  <a:pt x="3144862" y="2006619"/>
                  <a:pt x="3118128" y="1992761"/>
                  <a:pt x="3022229" y="1980632"/>
                </a:cubicBezTo>
                <a:cubicBezTo>
                  <a:pt x="2926330" y="1968502"/>
                  <a:pt x="2739955" y="1979282"/>
                  <a:pt x="2631338" y="1946499"/>
                </a:cubicBezTo>
                <a:cubicBezTo>
                  <a:pt x="2502977" y="1913969"/>
                  <a:pt x="2299666" y="1839256"/>
                  <a:pt x="2222596" y="1807389"/>
                </a:cubicBezTo>
                <a:cubicBezTo>
                  <a:pt x="2210338" y="1799516"/>
                  <a:pt x="2150953" y="1782098"/>
                  <a:pt x="2139456" y="1777233"/>
                </a:cubicBezTo>
                <a:cubicBezTo>
                  <a:pt x="2068355" y="1790602"/>
                  <a:pt x="2030992" y="1754153"/>
                  <a:pt x="1981598" y="1746224"/>
                </a:cubicBezTo>
                <a:lnTo>
                  <a:pt x="1980797" y="1746206"/>
                </a:lnTo>
                <a:lnTo>
                  <a:pt x="1980797" y="1727666"/>
                </a:lnTo>
                <a:cubicBezTo>
                  <a:pt x="1970878" y="1703055"/>
                  <a:pt x="1902643" y="1748531"/>
                  <a:pt x="1849717" y="1740657"/>
                </a:cubicBezTo>
                <a:cubicBezTo>
                  <a:pt x="1780571" y="1701136"/>
                  <a:pt x="1735844" y="1707386"/>
                  <a:pt x="1687092" y="1692345"/>
                </a:cubicBezTo>
                <a:cubicBezTo>
                  <a:pt x="1642649" y="1690183"/>
                  <a:pt x="1660429" y="1639557"/>
                  <a:pt x="1596958" y="1646437"/>
                </a:cubicBezTo>
                <a:cubicBezTo>
                  <a:pt x="1571440" y="1630643"/>
                  <a:pt x="1552669" y="1630830"/>
                  <a:pt x="1521970" y="1628673"/>
                </a:cubicBezTo>
                <a:cubicBezTo>
                  <a:pt x="1491271" y="1626515"/>
                  <a:pt x="1450765" y="1632032"/>
                  <a:pt x="1412763" y="1633489"/>
                </a:cubicBezTo>
                <a:lnTo>
                  <a:pt x="1296465" y="1637334"/>
                </a:lnTo>
                <a:lnTo>
                  <a:pt x="1289314" y="1636421"/>
                </a:lnTo>
                <a:lnTo>
                  <a:pt x="1261506" y="1637801"/>
                </a:lnTo>
                <a:lnTo>
                  <a:pt x="1240218" y="1629213"/>
                </a:lnTo>
                <a:cubicBezTo>
                  <a:pt x="1224831" y="1623606"/>
                  <a:pt x="1209089" y="1619962"/>
                  <a:pt x="1198374" y="1624973"/>
                </a:cubicBezTo>
                <a:cubicBezTo>
                  <a:pt x="1112807" y="1635152"/>
                  <a:pt x="1059762" y="1626801"/>
                  <a:pt x="991129" y="1617730"/>
                </a:cubicBezTo>
                <a:cubicBezTo>
                  <a:pt x="915361" y="1602313"/>
                  <a:pt x="892081" y="1566838"/>
                  <a:pt x="846370" y="1576831"/>
                </a:cubicBezTo>
                <a:cubicBezTo>
                  <a:pt x="781272" y="1547225"/>
                  <a:pt x="660426" y="1472397"/>
                  <a:pt x="600546" y="1440094"/>
                </a:cubicBezTo>
                <a:cubicBezTo>
                  <a:pt x="558780" y="1443306"/>
                  <a:pt x="561395" y="1415006"/>
                  <a:pt x="516439" y="1386761"/>
                </a:cubicBezTo>
                <a:cubicBezTo>
                  <a:pt x="490159" y="1394966"/>
                  <a:pt x="476087" y="1382709"/>
                  <a:pt x="464991" y="1363619"/>
                </a:cubicBezTo>
                <a:cubicBezTo>
                  <a:pt x="415118" y="1352466"/>
                  <a:pt x="378904" y="1317512"/>
                  <a:pt x="327653" y="1292135"/>
                </a:cubicBezTo>
                <a:cubicBezTo>
                  <a:pt x="262576" y="1290496"/>
                  <a:pt x="247361" y="1241185"/>
                  <a:pt x="192526" y="1214231"/>
                </a:cubicBezTo>
                <a:cubicBezTo>
                  <a:pt x="140399" y="1186682"/>
                  <a:pt x="89173" y="1156520"/>
                  <a:pt x="14888" y="1126845"/>
                </a:cubicBezTo>
                <a:lnTo>
                  <a:pt x="0" y="112292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791805-5266-3825-8837-2CBEF78A7F2A}"/>
              </a:ext>
            </a:extLst>
          </p:cNvPr>
          <p:cNvSpPr>
            <a:spLocks noGrp="1"/>
          </p:cNvSpPr>
          <p:nvPr>
            <p:ph type="title"/>
          </p:nvPr>
        </p:nvSpPr>
        <p:spPr>
          <a:xfrm>
            <a:off x="1018309" y="545394"/>
            <a:ext cx="10127673" cy="943894"/>
          </a:xfrm>
        </p:spPr>
        <p:txBody>
          <a:bodyPr vert="horz" lIns="91440" tIns="45720" rIns="91440" bIns="45720" rtlCol="0" anchor="b">
            <a:normAutofit/>
          </a:bodyPr>
          <a:lstStyle/>
          <a:p>
            <a:pPr algn="ctr"/>
            <a:r>
              <a:rPr lang="en-US"/>
              <a:t>Field Service</a:t>
            </a:r>
          </a:p>
        </p:txBody>
      </p:sp>
      <p:sp>
        <p:nvSpPr>
          <p:cNvPr id="110" name="Freeform: Shape 98">
            <a:extLst>
              <a:ext uri="{FF2B5EF4-FFF2-40B4-BE49-F238E27FC236}">
                <a16:creationId xmlns:a16="http://schemas.microsoft.com/office/drawing/2014/main" id="{A6200AA9-2CFD-45ED-8AEA-590BEB5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48258" y="2399116"/>
            <a:ext cx="2160796" cy="26632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1" name="Freeform: Shape 100">
            <a:extLst>
              <a:ext uri="{FF2B5EF4-FFF2-40B4-BE49-F238E27FC236}">
                <a16:creationId xmlns:a16="http://schemas.microsoft.com/office/drawing/2014/main" id="{C4658DFD-9F0F-4409-9B94-76763B843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59621" y="2399116"/>
            <a:ext cx="2160796" cy="26632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4" name="Content Placeholder 33">
            <a:extLst>
              <a:ext uri="{FF2B5EF4-FFF2-40B4-BE49-F238E27FC236}">
                <a16:creationId xmlns:a16="http://schemas.microsoft.com/office/drawing/2014/main" id="{FEE394D2-FFC5-BF9A-9C57-C5B662E25488}"/>
              </a:ext>
            </a:extLst>
          </p:cNvPr>
          <p:cNvPicPr>
            <a:picLocks noGrp="1" noChangeAspect="1"/>
          </p:cNvPicPr>
          <p:nvPr>
            <p:ph idx="1"/>
          </p:nvPr>
        </p:nvPicPr>
        <p:blipFill rotWithShape="1">
          <a:blip r:embed="rId5"/>
          <a:srcRect l="689" r="17176" b="2"/>
          <a:stretch/>
        </p:blipFill>
        <p:spPr>
          <a:xfrm>
            <a:off x="862887" y="2637846"/>
            <a:ext cx="3311396" cy="2691077"/>
          </a:xfrm>
          <a:prstGeom prst="rect">
            <a:avLst/>
          </a:prstGeom>
        </p:spPr>
      </p:pic>
      <p:sp>
        <p:nvSpPr>
          <p:cNvPr id="112" name="Freeform: Shape 102">
            <a:extLst>
              <a:ext uri="{FF2B5EF4-FFF2-40B4-BE49-F238E27FC236}">
                <a16:creationId xmlns:a16="http://schemas.microsoft.com/office/drawing/2014/main" id="{C94805BE-FAB4-43C1-B4F9-6DEE6FBDA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06168" y="2399339"/>
            <a:ext cx="2160796" cy="26627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Picture 47">
            <a:extLst>
              <a:ext uri="{FF2B5EF4-FFF2-40B4-BE49-F238E27FC236}">
                <a16:creationId xmlns:a16="http://schemas.microsoft.com/office/drawing/2014/main" id="{971EBDAE-FB15-4D91-2707-C5312ACBA4FF}"/>
              </a:ext>
            </a:extLst>
          </p:cNvPr>
          <p:cNvPicPr>
            <a:picLocks noChangeAspect="1"/>
          </p:cNvPicPr>
          <p:nvPr/>
        </p:nvPicPr>
        <p:blipFill rotWithShape="1">
          <a:blip r:embed="rId6"/>
          <a:srcRect r="17642" b="1"/>
          <a:stretch/>
        </p:blipFill>
        <p:spPr>
          <a:xfrm>
            <a:off x="8476384" y="2646921"/>
            <a:ext cx="3181139" cy="2587885"/>
          </a:xfrm>
          <a:prstGeom prst="rect">
            <a:avLst/>
          </a:prstGeom>
        </p:spPr>
      </p:pic>
      <p:sp>
        <p:nvSpPr>
          <p:cNvPr id="105" name="Freeform: Shape 104">
            <a:extLst>
              <a:ext uri="{FF2B5EF4-FFF2-40B4-BE49-F238E27FC236}">
                <a16:creationId xmlns:a16="http://schemas.microsoft.com/office/drawing/2014/main" id="{35758D95-A605-471B-A882-C9D326388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0" y="6131052"/>
            <a:ext cx="12235980" cy="726949"/>
          </a:xfrm>
          <a:custGeom>
            <a:avLst/>
            <a:gdLst>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733860 w 12235980"/>
              <a:gd name="connsiteY25" fmla="*/ 56961 h 726949"/>
              <a:gd name="connsiteX26" fmla="*/ 7779306 w 12235980"/>
              <a:gd name="connsiteY26" fmla="*/ 35538 h 726949"/>
              <a:gd name="connsiteX27" fmla="*/ 7802648 w 12235980"/>
              <a:gd name="connsiteY27" fmla="*/ 43667 h 726949"/>
              <a:gd name="connsiteX28" fmla="*/ 7842635 w 12235980"/>
              <a:gd name="connsiteY28" fmla="*/ 45475 h 726949"/>
              <a:gd name="connsiteX29" fmla="*/ 8087588 w 12235980"/>
              <a:gd name="connsiteY29" fmla="*/ 53630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2235980" h="726949">
                <a:moveTo>
                  <a:pt x="4111010" y="213"/>
                </a:moveTo>
                <a:cubicBezTo>
                  <a:pt x="4129401" y="938"/>
                  <a:pt x="4149205" y="3606"/>
                  <a:pt x="4171080" y="9622"/>
                </a:cubicBezTo>
                <a:cubicBezTo>
                  <a:pt x="4259832" y="12994"/>
                  <a:pt x="4398363" y="14647"/>
                  <a:pt x="4498483" y="28508"/>
                </a:cubicBezTo>
                <a:cubicBezTo>
                  <a:pt x="4566055" y="35756"/>
                  <a:pt x="4601849" y="77187"/>
                  <a:pt x="4669677" y="57188"/>
                </a:cubicBezTo>
                <a:cubicBezTo>
                  <a:pt x="4732906" y="64134"/>
                  <a:pt x="4784518" y="85084"/>
                  <a:pt x="4840533" y="79085"/>
                </a:cubicBezTo>
                <a:cubicBezTo>
                  <a:pt x="4909437" y="89348"/>
                  <a:pt x="5019010" y="111159"/>
                  <a:pt x="5083106" y="118765"/>
                </a:cubicBezTo>
                <a:cubicBezTo>
                  <a:pt x="5147200" y="126373"/>
                  <a:pt x="5188109" y="121385"/>
                  <a:pt x="5225104" y="124724"/>
                </a:cubicBezTo>
                <a:cubicBezTo>
                  <a:pt x="5265886" y="92972"/>
                  <a:pt x="5263982" y="142466"/>
                  <a:pt x="5305069" y="138803"/>
                </a:cubicBezTo>
                <a:cubicBezTo>
                  <a:pt x="5348725" y="142077"/>
                  <a:pt x="5416699" y="155146"/>
                  <a:pt x="5487038" y="144367"/>
                </a:cubicBezTo>
                <a:cubicBezTo>
                  <a:pt x="5561566" y="130196"/>
                  <a:pt x="5597240" y="112331"/>
                  <a:pt x="5668265" y="98806"/>
                </a:cubicBezTo>
                <a:cubicBezTo>
                  <a:pt x="5686297" y="82267"/>
                  <a:pt x="5739973" y="88546"/>
                  <a:pt x="5766374" y="87042"/>
                </a:cubicBezTo>
                <a:cubicBezTo>
                  <a:pt x="5792776" y="85539"/>
                  <a:pt x="5824262" y="86483"/>
                  <a:pt x="5826676" y="89784"/>
                </a:cubicBezTo>
                <a:cubicBezTo>
                  <a:pt x="5884458" y="91170"/>
                  <a:pt x="6043466" y="106448"/>
                  <a:pt x="6109388" y="107697"/>
                </a:cubicBezTo>
                <a:cubicBezTo>
                  <a:pt x="6182191" y="110870"/>
                  <a:pt x="6170053" y="96471"/>
                  <a:pt x="6241432" y="99569"/>
                </a:cubicBezTo>
                <a:cubicBezTo>
                  <a:pt x="6279540" y="117694"/>
                  <a:pt x="6328505" y="108918"/>
                  <a:pt x="6350069" y="98530"/>
                </a:cubicBezTo>
                <a:cubicBezTo>
                  <a:pt x="6406799" y="58525"/>
                  <a:pt x="6485561" y="114192"/>
                  <a:pt x="6531624" y="84094"/>
                </a:cubicBezTo>
                <a:cubicBezTo>
                  <a:pt x="6545580" y="81230"/>
                  <a:pt x="6558166" y="81554"/>
                  <a:pt x="6569834" y="83860"/>
                </a:cubicBezTo>
                <a:lnTo>
                  <a:pt x="6600919" y="94936"/>
                </a:lnTo>
                <a:lnTo>
                  <a:pt x="6606597" y="107335"/>
                </a:lnTo>
                <a:lnTo>
                  <a:pt x="6627331" y="109018"/>
                </a:lnTo>
                <a:lnTo>
                  <a:pt x="6632477" y="111821"/>
                </a:lnTo>
                <a:cubicBezTo>
                  <a:pt x="6642296" y="117228"/>
                  <a:pt x="6652107" y="122203"/>
                  <a:pt x="6662363" y="125540"/>
                </a:cubicBezTo>
                <a:cubicBezTo>
                  <a:pt x="6693201" y="124980"/>
                  <a:pt x="6763969" y="155618"/>
                  <a:pt x="6854478" y="145012"/>
                </a:cubicBezTo>
                <a:cubicBezTo>
                  <a:pt x="6952499" y="134076"/>
                  <a:pt x="7007342" y="136137"/>
                  <a:pt x="7134703" y="143320"/>
                </a:cubicBezTo>
                <a:cubicBezTo>
                  <a:pt x="7207617" y="145462"/>
                  <a:pt x="7298969" y="81259"/>
                  <a:pt x="7399316" y="119885"/>
                </a:cubicBezTo>
                <a:cubicBezTo>
                  <a:pt x="7495398" y="108429"/>
                  <a:pt x="7656123" y="72319"/>
                  <a:pt x="7733860" y="56961"/>
                </a:cubicBezTo>
                <a:cubicBezTo>
                  <a:pt x="7739322" y="49307"/>
                  <a:pt x="7771770" y="40267"/>
                  <a:pt x="7779306" y="35538"/>
                </a:cubicBezTo>
                <a:lnTo>
                  <a:pt x="7802648" y="43667"/>
                </a:lnTo>
                <a:lnTo>
                  <a:pt x="7842635" y="45475"/>
                </a:lnTo>
                <a:cubicBezTo>
                  <a:pt x="7890126" y="50220"/>
                  <a:pt x="8030765" y="51216"/>
                  <a:pt x="8087588" y="53630"/>
                </a:cubicBezTo>
                <a:cubicBezTo>
                  <a:pt x="8166703" y="65448"/>
                  <a:pt x="8223488" y="83037"/>
                  <a:pt x="8280549" y="97875"/>
                </a:cubicBezTo>
                <a:cubicBezTo>
                  <a:pt x="8340109" y="111513"/>
                  <a:pt x="8366244" y="156011"/>
                  <a:pt x="8429957" y="142657"/>
                </a:cubicBezTo>
                <a:cubicBezTo>
                  <a:pt x="8485667" y="155583"/>
                  <a:pt x="8528942" y="181284"/>
                  <a:pt x="8580043" y="180683"/>
                </a:cubicBezTo>
                <a:cubicBezTo>
                  <a:pt x="8595228" y="196714"/>
                  <a:pt x="8611739" y="205411"/>
                  <a:pt x="8635431" y="191389"/>
                </a:cubicBezTo>
                <a:cubicBezTo>
                  <a:pt x="8685673" y="208552"/>
                  <a:pt x="8689629" y="236696"/>
                  <a:pt x="8729540" y="223976"/>
                </a:cubicBezTo>
                <a:cubicBezTo>
                  <a:pt x="8795239" y="241661"/>
                  <a:pt x="8930042" y="286729"/>
                  <a:pt x="9000200" y="300590"/>
                </a:cubicBezTo>
                <a:cubicBezTo>
                  <a:pt x="9042393" y="280364"/>
                  <a:pt x="9073199" y="309543"/>
                  <a:pt x="9150483" y="307144"/>
                </a:cubicBezTo>
                <a:cubicBezTo>
                  <a:pt x="9219364" y="300207"/>
                  <a:pt x="9272909" y="296150"/>
                  <a:pt x="9353850" y="266589"/>
                </a:cubicBezTo>
                <a:cubicBezTo>
                  <a:pt x="9372404" y="251912"/>
                  <a:pt x="9418483" y="266311"/>
                  <a:pt x="9437883" y="267574"/>
                </a:cubicBezTo>
                <a:cubicBezTo>
                  <a:pt x="9457282" y="268836"/>
                  <a:pt x="9468555" y="270662"/>
                  <a:pt x="9470247" y="274166"/>
                </a:cubicBezTo>
                <a:cubicBezTo>
                  <a:pt x="9507224" y="275552"/>
                  <a:pt x="9609228" y="267522"/>
                  <a:pt x="9659749" y="272800"/>
                </a:cubicBezTo>
                <a:cubicBezTo>
                  <a:pt x="9687778" y="283801"/>
                  <a:pt x="9714295" y="328186"/>
                  <a:pt x="9747627" y="305838"/>
                </a:cubicBezTo>
                <a:cubicBezTo>
                  <a:pt x="9740946" y="330801"/>
                  <a:pt x="9787888" y="298183"/>
                  <a:pt x="9798165" y="319367"/>
                </a:cubicBezTo>
                <a:cubicBezTo>
                  <a:pt x="9804387" y="336967"/>
                  <a:pt x="9820081" y="331171"/>
                  <a:pt x="9833538" y="334753"/>
                </a:cubicBezTo>
                <a:cubicBezTo>
                  <a:pt x="9845757" y="351197"/>
                  <a:pt x="9910287" y="352336"/>
                  <a:pt x="9931125" y="344096"/>
                </a:cubicBezTo>
                <a:cubicBezTo>
                  <a:pt x="9994301" y="358653"/>
                  <a:pt x="10114847" y="409679"/>
                  <a:pt x="10212599" y="422099"/>
                </a:cubicBezTo>
                <a:cubicBezTo>
                  <a:pt x="10303720" y="431024"/>
                  <a:pt x="10518845" y="384920"/>
                  <a:pt x="10596756" y="392723"/>
                </a:cubicBezTo>
                <a:cubicBezTo>
                  <a:pt x="10668988" y="398077"/>
                  <a:pt x="10689403" y="410023"/>
                  <a:pt x="10743198" y="416771"/>
                </a:cubicBezTo>
                <a:lnTo>
                  <a:pt x="10777301" y="419065"/>
                </a:lnTo>
                <a:lnTo>
                  <a:pt x="10827235" y="433042"/>
                </a:lnTo>
                <a:lnTo>
                  <a:pt x="10830785" y="424567"/>
                </a:lnTo>
                <a:lnTo>
                  <a:pt x="10845664" y="423638"/>
                </a:lnTo>
                <a:lnTo>
                  <a:pt x="10846988" y="422946"/>
                </a:lnTo>
                <a:lnTo>
                  <a:pt x="10876491" y="424265"/>
                </a:lnTo>
                <a:lnTo>
                  <a:pt x="10882046" y="427297"/>
                </a:lnTo>
                <a:lnTo>
                  <a:pt x="10898611" y="425356"/>
                </a:lnTo>
                <a:lnTo>
                  <a:pt x="10924341" y="427512"/>
                </a:lnTo>
                <a:lnTo>
                  <a:pt x="10924080" y="433586"/>
                </a:lnTo>
                <a:cubicBezTo>
                  <a:pt x="10944452" y="430894"/>
                  <a:pt x="10966987" y="434707"/>
                  <a:pt x="10989044" y="434799"/>
                </a:cubicBezTo>
                <a:lnTo>
                  <a:pt x="10998150" y="433695"/>
                </a:lnTo>
                <a:lnTo>
                  <a:pt x="11003826" y="434170"/>
                </a:lnTo>
                <a:cubicBezTo>
                  <a:pt x="11078593" y="440078"/>
                  <a:pt x="11154256" y="443887"/>
                  <a:pt x="11201750" y="434401"/>
                </a:cubicBezTo>
                <a:cubicBezTo>
                  <a:pt x="11227376" y="431764"/>
                  <a:pt x="11244580" y="429235"/>
                  <a:pt x="11256574" y="426867"/>
                </a:cubicBezTo>
                <a:lnTo>
                  <a:pt x="11268434" y="423562"/>
                </a:lnTo>
                <a:lnTo>
                  <a:pt x="11397259" y="432058"/>
                </a:lnTo>
                <a:cubicBezTo>
                  <a:pt x="11467052" y="440997"/>
                  <a:pt x="11532765" y="469317"/>
                  <a:pt x="11589501" y="480742"/>
                </a:cubicBezTo>
                <a:cubicBezTo>
                  <a:pt x="11593778" y="486071"/>
                  <a:pt x="11674004" y="483524"/>
                  <a:pt x="11679646" y="486862"/>
                </a:cubicBezTo>
                <a:lnTo>
                  <a:pt x="11699170" y="493054"/>
                </a:lnTo>
                <a:cubicBezTo>
                  <a:pt x="11709077" y="491011"/>
                  <a:pt x="11715193" y="492429"/>
                  <a:pt x="11719612" y="495371"/>
                </a:cubicBezTo>
                <a:lnTo>
                  <a:pt x="11723861" y="500108"/>
                </a:lnTo>
                <a:lnTo>
                  <a:pt x="11737817" y="503023"/>
                </a:lnTo>
                <a:lnTo>
                  <a:pt x="11765116" y="512340"/>
                </a:lnTo>
                <a:lnTo>
                  <a:pt x="11770404" y="510733"/>
                </a:lnTo>
                <a:lnTo>
                  <a:pt x="11811858" y="519569"/>
                </a:lnTo>
                <a:cubicBezTo>
                  <a:pt x="11812076" y="519079"/>
                  <a:pt x="11812296" y="518588"/>
                  <a:pt x="11812514" y="518099"/>
                </a:cubicBezTo>
                <a:cubicBezTo>
                  <a:pt x="11814934" y="515008"/>
                  <a:pt x="11818501" y="513106"/>
                  <a:pt x="11824571" y="513642"/>
                </a:cubicBezTo>
                <a:cubicBezTo>
                  <a:pt x="11846551" y="508430"/>
                  <a:pt x="11921382" y="491144"/>
                  <a:pt x="11944397" y="486827"/>
                </a:cubicBezTo>
                <a:cubicBezTo>
                  <a:pt x="11954647" y="488485"/>
                  <a:pt x="11958542" y="487292"/>
                  <a:pt x="11962667" y="487741"/>
                </a:cubicBezTo>
                <a:lnTo>
                  <a:pt x="11969148" y="489522"/>
                </a:lnTo>
                <a:cubicBezTo>
                  <a:pt x="11992289" y="486883"/>
                  <a:pt x="12072610" y="474467"/>
                  <a:pt x="12101517" y="471903"/>
                </a:cubicBezTo>
                <a:cubicBezTo>
                  <a:pt x="12115638" y="485112"/>
                  <a:pt x="12128900" y="482150"/>
                  <a:pt x="12142585" y="474137"/>
                </a:cubicBezTo>
                <a:cubicBezTo>
                  <a:pt x="12160558" y="478619"/>
                  <a:pt x="12178368" y="478441"/>
                  <a:pt x="12196898" y="477245"/>
                </a:cubicBezTo>
                <a:lnTo>
                  <a:pt x="12235980" y="475249"/>
                </a:lnTo>
                <a:lnTo>
                  <a:pt x="12235980" y="726949"/>
                </a:lnTo>
                <a:lnTo>
                  <a:pt x="0" y="726949"/>
                </a:lnTo>
                <a:lnTo>
                  <a:pt x="0" y="375111"/>
                </a:lnTo>
                <a:lnTo>
                  <a:pt x="3682" y="376504"/>
                </a:lnTo>
                <a:cubicBezTo>
                  <a:pt x="61549" y="390095"/>
                  <a:pt x="144281" y="366539"/>
                  <a:pt x="220396" y="351530"/>
                </a:cubicBezTo>
                <a:cubicBezTo>
                  <a:pt x="321883" y="331520"/>
                  <a:pt x="515915" y="244837"/>
                  <a:pt x="564192" y="228770"/>
                </a:cubicBezTo>
                <a:cubicBezTo>
                  <a:pt x="584024" y="227413"/>
                  <a:pt x="616057" y="208029"/>
                  <a:pt x="626816" y="226537"/>
                </a:cubicBezTo>
                <a:cubicBezTo>
                  <a:pt x="636153" y="202192"/>
                  <a:pt x="703392" y="255820"/>
                  <a:pt x="755900" y="212379"/>
                </a:cubicBezTo>
                <a:cubicBezTo>
                  <a:pt x="929449" y="222601"/>
                  <a:pt x="1056957" y="205792"/>
                  <a:pt x="1128075" y="211293"/>
                </a:cubicBezTo>
                <a:cubicBezTo>
                  <a:pt x="1166094" y="179454"/>
                  <a:pt x="1182645" y="222261"/>
                  <a:pt x="1222586" y="212452"/>
                </a:cubicBezTo>
                <a:cubicBezTo>
                  <a:pt x="1306354" y="215089"/>
                  <a:pt x="1396333" y="184886"/>
                  <a:pt x="1497215" y="226052"/>
                </a:cubicBezTo>
                <a:cubicBezTo>
                  <a:pt x="1621993" y="216822"/>
                  <a:pt x="1711479" y="192468"/>
                  <a:pt x="1805136" y="178044"/>
                </a:cubicBezTo>
                <a:cubicBezTo>
                  <a:pt x="1853251" y="205679"/>
                  <a:pt x="2014609" y="172143"/>
                  <a:pt x="2045329" y="170634"/>
                </a:cubicBezTo>
                <a:cubicBezTo>
                  <a:pt x="2064088" y="197156"/>
                  <a:pt x="2093880" y="147218"/>
                  <a:pt x="2116300" y="145445"/>
                </a:cubicBezTo>
                <a:cubicBezTo>
                  <a:pt x="2123013" y="161185"/>
                  <a:pt x="2141351" y="162752"/>
                  <a:pt x="2151073" y="146541"/>
                </a:cubicBezTo>
                <a:cubicBezTo>
                  <a:pt x="2205955" y="142515"/>
                  <a:pt x="2362698" y="113121"/>
                  <a:pt x="2445595" y="121291"/>
                </a:cubicBezTo>
                <a:cubicBezTo>
                  <a:pt x="2468787" y="128723"/>
                  <a:pt x="2671771" y="138833"/>
                  <a:pt x="2703508" y="120056"/>
                </a:cubicBezTo>
                <a:cubicBezTo>
                  <a:pt x="2714637" y="150669"/>
                  <a:pt x="2858653" y="89697"/>
                  <a:pt x="2993271" y="102359"/>
                </a:cubicBezTo>
                <a:cubicBezTo>
                  <a:pt x="3009702" y="112292"/>
                  <a:pt x="3019353" y="113422"/>
                  <a:pt x="3027933" y="96018"/>
                </a:cubicBezTo>
                <a:cubicBezTo>
                  <a:pt x="3069979" y="98333"/>
                  <a:pt x="3116823" y="58183"/>
                  <a:pt x="3141740" y="84074"/>
                </a:cubicBezTo>
                <a:cubicBezTo>
                  <a:pt x="3143242" y="44974"/>
                  <a:pt x="3200376" y="102439"/>
                  <a:pt x="3214812" y="66553"/>
                </a:cubicBezTo>
                <a:cubicBezTo>
                  <a:pt x="3296402" y="59046"/>
                  <a:pt x="3506082" y="48744"/>
                  <a:pt x="3631273" y="39031"/>
                </a:cubicBezTo>
                <a:cubicBezTo>
                  <a:pt x="3715191" y="36140"/>
                  <a:pt x="3893017" y="19108"/>
                  <a:pt x="3965965" y="8273"/>
                </a:cubicBezTo>
                <a:cubicBezTo>
                  <a:pt x="4013392" y="13359"/>
                  <a:pt x="4055838" y="-1961"/>
                  <a:pt x="4111010" y="21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 name="Picture 42">
            <a:extLst>
              <a:ext uri="{FF2B5EF4-FFF2-40B4-BE49-F238E27FC236}">
                <a16:creationId xmlns:a16="http://schemas.microsoft.com/office/drawing/2014/main" id="{AD32464E-FC40-CDEE-986A-A9F5005464C4}"/>
              </a:ext>
            </a:extLst>
          </p:cNvPr>
          <p:cNvPicPr>
            <a:picLocks noChangeAspect="1"/>
          </p:cNvPicPr>
          <p:nvPr/>
        </p:nvPicPr>
        <p:blipFill rotWithShape="1">
          <a:blip r:embed="rId7"/>
          <a:srcRect l="11212" r="6032" b="-5"/>
          <a:stretch/>
        </p:blipFill>
        <p:spPr>
          <a:xfrm>
            <a:off x="4584430" y="2649157"/>
            <a:ext cx="3297476" cy="2679765"/>
          </a:xfrm>
          <a:prstGeom prst="rect">
            <a:avLst/>
          </a:prstGeom>
        </p:spPr>
      </p:pic>
    </p:spTree>
    <p:extLst>
      <p:ext uri="{BB962C8B-B14F-4D97-AF65-F5344CB8AC3E}">
        <p14:creationId xmlns:p14="http://schemas.microsoft.com/office/powerpoint/2010/main" val="264711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C426-2C4F-8DDE-856D-4A568730172C}"/>
              </a:ext>
            </a:extLst>
          </p:cNvPr>
          <p:cNvSpPr>
            <a:spLocks noGrp="1"/>
          </p:cNvSpPr>
          <p:nvPr>
            <p:ph type="title"/>
          </p:nvPr>
        </p:nvSpPr>
        <p:spPr/>
        <p:txBody>
          <a:bodyPr/>
          <a:lstStyle/>
          <a:p>
            <a:r>
              <a:rPr lang="en-US" dirty="0"/>
              <a:t>Field Service</a:t>
            </a:r>
          </a:p>
        </p:txBody>
      </p:sp>
      <p:sp>
        <p:nvSpPr>
          <p:cNvPr id="3" name="Content Placeholder 2">
            <a:extLst>
              <a:ext uri="{FF2B5EF4-FFF2-40B4-BE49-F238E27FC236}">
                <a16:creationId xmlns:a16="http://schemas.microsoft.com/office/drawing/2014/main" id="{1662F46D-FC81-F06D-C625-EB54329F29C8}"/>
              </a:ext>
            </a:extLst>
          </p:cNvPr>
          <p:cNvSpPr>
            <a:spLocks noGrp="1"/>
          </p:cNvSpPr>
          <p:nvPr>
            <p:ph idx="1"/>
          </p:nvPr>
        </p:nvSpPr>
        <p:spPr/>
        <p:txBody>
          <a:bodyPr>
            <a:normAutofit/>
          </a:bodyPr>
          <a:lstStyle/>
          <a:p>
            <a:r>
              <a:rPr lang="en-US" dirty="0"/>
              <a:t>TPC Provides General Systems &amp; Device Troubleshooting</a:t>
            </a:r>
          </a:p>
          <a:p>
            <a:r>
              <a:rPr lang="en-US" dirty="0"/>
              <a:t>We are able to perform On-Site Controls Installation &amp; Wire Termination</a:t>
            </a:r>
          </a:p>
          <a:p>
            <a:r>
              <a:rPr lang="en-US" dirty="0"/>
              <a:t>Our Technicians Travel with our Systems for Device Commissioning</a:t>
            </a:r>
          </a:p>
          <a:p>
            <a:r>
              <a:rPr lang="en-US" dirty="0"/>
              <a:t>Ability to Provide Field Programming Updates &amp; Edits</a:t>
            </a:r>
          </a:p>
          <a:p>
            <a:r>
              <a:rPr lang="en-US" dirty="0"/>
              <a:t>Maintenance, Calibration, and Field Replacement of Process Instrumentation</a:t>
            </a:r>
          </a:p>
          <a:p>
            <a:r>
              <a:rPr lang="en-US" dirty="0"/>
              <a:t>Providing Radio &amp; Telemetry Services</a:t>
            </a:r>
          </a:p>
          <a:p>
            <a:r>
              <a:rPr lang="en-US" dirty="0"/>
              <a:t>System &amp; Site Preventive Maintenance</a:t>
            </a:r>
          </a:p>
          <a:p>
            <a:r>
              <a:rPr lang="en-US" dirty="0"/>
              <a:t>Laser Alignments of Motors and Critical Devices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95335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Content Placeholder 3" descr="Close-up of several blue and silver pipes&#10;&#10;Description automatically generated">
            <a:extLst>
              <a:ext uri="{FF2B5EF4-FFF2-40B4-BE49-F238E27FC236}">
                <a16:creationId xmlns:a16="http://schemas.microsoft.com/office/drawing/2014/main" id="{5BA2031A-75B1-1CBB-B8B9-B609FD52938A}"/>
              </a:ext>
            </a:extLst>
          </p:cNvPr>
          <p:cNvPicPr>
            <a:picLocks noGrp="1" noChangeAspect="1"/>
          </p:cNvPicPr>
          <p:nvPr>
            <p:ph idx="1"/>
          </p:nvPr>
        </p:nvPicPr>
        <p:blipFill rotWithShape="1">
          <a:blip r:embed="rId5"/>
          <a:srcRect t="19159" b="5841"/>
          <a:stretch/>
        </p:blipFill>
        <p:spPr>
          <a:xfrm>
            <a:off x="-2" y="-46223"/>
            <a:ext cx="12191999" cy="6857989"/>
          </a:xfrm>
          <a:prstGeom prst="rect">
            <a:avLst/>
          </a:prstGeom>
        </p:spPr>
      </p:pic>
      <p:sp useBgFill="1">
        <p:nvSpPr>
          <p:cNvPr id="15" name="Freeform: Shape 14">
            <a:extLst>
              <a:ext uri="{FF2B5EF4-FFF2-40B4-BE49-F238E27FC236}">
                <a16:creationId xmlns:a16="http://schemas.microsoft.com/office/drawing/2014/main" id="{F6EE1C8D-9233-4EBC-9B68-862FDCA26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2"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8F92359-2883-4C1D-972D-BF52F3F41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2141B79-80E1-3785-375C-72F92AE40061}"/>
              </a:ext>
            </a:extLst>
          </p:cNvPr>
          <p:cNvSpPr>
            <a:spLocks noGrp="1"/>
          </p:cNvSpPr>
          <p:nvPr>
            <p:ph type="title"/>
          </p:nvPr>
        </p:nvSpPr>
        <p:spPr>
          <a:xfrm>
            <a:off x="723900" y="5846840"/>
            <a:ext cx="10750253" cy="632588"/>
          </a:xfrm>
        </p:spPr>
        <p:txBody>
          <a:bodyPr vert="horz" lIns="91440" tIns="45720" rIns="91440" bIns="45720" rtlCol="0" anchor="b">
            <a:normAutofit/>
          </a:bodyPr>
          <a:lstStyle/>
          <a:p>
            <a:pPr algn="ctr"/>
            <a:r>
              <a:rPr lang="en-US" dirty="0"/>
              <a:t>Process Control &amp; Integration </a:t>
            </a:r>
          </a:p>
        </p:txBody>
      </p:sp>
    </p:spTree>
    <p:extLst>
      <p:ext uri="{BB962C8B-B14F-4D97-AF65-F5344CB8AC3E}">
        <p14:creationId xmlns:p14="http://schemas.microsoft.com/office/powerpoint/2010/main" val="272979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F574-E63A-EE62-7619-51AEB2269136}"/>
              </a:ext>
            </a:extLst>
          </p:cNvPr>
          <p:cNvSpPr>
            <a:spLocks noGrp="1"/>
          </p:cNvSpPr>
          <p:nvPr>
            <p:ph type="title"/>
          </p:nvPr>
        </p:nvSpPr>
        <p:spPr/>
        <p:txBody>
          <a:bodyPr/>
          <a:lstStyle/>
          <a:p>
            <a:r>
              <a:rPr lang="en-US" dirty="0"/>
              <a:t>Process Control &amp; Integration</a:t>
            </a:r>
          </a:p>
        </p:txBody>
      </p:sp>
      <p:sp>
        <p:nvSpPr>
          <p:cNvPr id="3" name="Content Placeholder 2">
            <a:extLst>
              <a:ext uri="{FF2B5EF4-FFF2-40B4-BE49-F238E27FC236}">
                <a16:creationId xmlns:a16="http://schemas.microsoft.com/office/drawing/2014/main" id="{B52FE1D6-E445-64E5-C3C5-0B760C367387}"/>
              </a:ext>
            </a:extLst>
          </p:cNvPr>
          <p:cNvSpPr>
            <a:spLocks noGrp="1"/>
          </p:cNvSpPr>
          <p:nvPr>
            <p:ph idx="1"/>
          </p:nvPr>
        </p:nvSpPr>
        <p:spPr/>
        <p:txBody>
          <a:bodyPr/>
          <a:lstStyle/>
          <a:p>
            <a:r>
              <a:rPr lang="en-US" dirty="0"/>
              <a:t>Control Systems and field devices no longer live on islands</a:t>
            </a:r>
          </a:p>
          <a:p>
            <a:r>
              <a:rPr lang="en-US" dirty="0"/>
              <a:t>Customers utilizing connectivity to bring field data to SCADA and ERP Systems</a:t>
            </a:r>
          </a:p>
          <a:p>
            <a:r>
              <a:rPr lang="en-US" dirty="0"/>
              <a:t>TPC specializing in providing custom solutions to connect, monitor, &amp; report data</a:t>
            </a:r>
          </a:p>
          <a:p>
            <a:r>
              <a:rPr lang="en-US" dirty="0"/>
              <a:t>Equipment monitoring solutions to provide maintenance alerts</a:t>
            </a:r>
          </a:p>
          <a:p>
            <a:r>
              <a:rPr lang="en-US" dirty="0"/>
              <a:t>Cellular data solutions to connect remote instruments to the world</a:t>
            </a:r>
          </a:p>
          <a:p>
            <a:r>
              <a:rPr lang="en-US" dirty="0"/>
              <a:t>Analysis tools to monitor motors for heat and vibration</a:t>
            </a:r>
          </a:p>
          <a:p>
            <a:r>
              <a:rPr lang="en-US" dirty="0"/>
              <a:t>Connecting process instruments with analytics and data reporting software</a:t>
            </a:r>
          </a:p>
          <a:p>
            <a:r>
              <a:rPr lang="en-US" dirty="0"/>
              <a:t>Solutions for monitoring, measuring, and capturing data are endless</a:t>
            </a:r>
          </a:p>
          <a:p>
            <a:pPr marL="0" indent="0">
              <a:buNone/>
            </a:pPr>
            <a:endParaRPr lang="en-US" dirty="0"/>
          </a:p>
        </p:txBody>
      </p:sp>
    </p:spTree>
    <p:extLst>
      <p:ext uri="{BB962C8B-B14F-4D97-AF65-F5344CB8AC3E}">
        <p14:creationId xmlns:p14="http://schemas.microsoft.com/office/powerpoint/2010/main" val="129894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5CF7-16C1-B498-5114-F500068F0D6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03645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756974-94E9-C1D1-6F1A-6E8E567B74BA}"/>
              </a:ext>
            </a:extLst>
          </p:cNvPr>
          <p:cNvSpPr>
            <a:spLocks noGrp="1"/>
          </p:cNvSpPr>
          <p:nvPr>
            <p:ph idx="1"/>
          </p:nvPr>
        </p:nvSpPr>
        <p:spPr>
          <a:xfrm>
            <a:off x="1050879" y="1593482"/>
            <a:ext cx="9810604" cy="4428753"/>
          </a:xfrm>
        </p:spPr>
        <p:txBody>
          <a:bodyPr/>
          <a:lstStyle/>
          <a:p>
            <a:pPr marL="0" indent="0" algn="just">
              <a:buNone/>
            </a:pPr>
            <a:r>
              <a:rPr lang="en-US" sz="2400" dirty="0"/>
              <a:t>Telemetry and Process Controls, Inc. is continuing James Edison Seniors’ mission of providing reliable, quality process control automation system solutions. Since 1974, we have been committed to becoming the single-source leader in the custom control industry.  Our experience and knowledge in custom controls allows us to provide the customer the proper solution, regardless of the complexity of the customer's needs.  Our customer base is worldwide, structuring us for the highest quality of solutions and service.  We are proud of our technical depth and commitment to provide quality, service, and value to our customers. </a:t>
            </a:r>
          </a:p>
          <a:p>
            <a:endParaRPr lang="en-US" dirty="0"/>
          </a:p>
        </p:txBody>
      </p:sp>
    </p:spTree>
    <p:extLst>
      <p:ext uri="{BB962C8B-B14F-4D97-AF65-F5344CB8AC3E}">
        <p14:creationId xmlns:p14="http://schemas.microsoft.com/office/powerpoint/2010/main" val="346233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CAF9-C9BC-1C18-0869-767A9CBE5108}"/>
              </a:ext>
            </a:extLst>
          </p:cNvPr>
          <p:cNvSpPr>
            <a:spLocks noGrp="1"/>
          </p:cNvSpPr>
          <p:nvPr>
            <p:ph type="title"/>
          </p:nvPr>
        </p:nvSpPr>
        <p:spPr/>
        <p:txBody>
          <a:bodyPr/>
          <a:lstStyle/>
          <a:p>
            <a:r>
              <a:rPr lang="en-US" dirty="0"/>
              <a:t>COMPANY OVERVIEW</a:t>
            </a:r>
          </a:p>
        </p:txBody>
      </p:sp>
      <p:sp>
        <p:nvSpPr>
          <p:cNvPr id="3" name="Content Placeholder 2">
            <a:extLst>
              <a:ext uri="{FF2B5EF4-FFF2-40B4-BE49-F238E27FC236}">
                <a16:creationId xmlns:a16="http://schemas.microsoft.com/office/drawing/2014/main" id="{8D756974-94E9-C1D1-6F1A-6E8E567B74BA}"/>
              </a:ext>
            </a:extLst>
          </p:cNvPr>
          <p:cNvSpPr>
            <a:spLocks noGrp="1"/>
          </p:cNvSpPr>
          <p:nvPr>
            <p:ph idx="1"/>
          </p:nvPr>
        </p:nvSpPr>
        <p:spPr/>
        <p:txBody>
          <a:bodyPr/>
          <a:lstStyle/>
          <a:p>
            <a:r>
              <a:rPr lang="en-US"/>
              <a:t>Founded in 1974 by James Edison Senior</a:t>
            </a:r>
          </a:p>
          <a:p>
            <a:r>
              <a:rPr lang="en-US"/>
              <a:t>Located in Oakdale MN (30 minutes East of MSP International Airport)</a:t>
            </a:r>
          </a:p>
          <a:p>
            <a:r>
              <a:rPr lang="en-US"/>
              <a:t>We are housed in a 32,000 sqft. building with 20,000 sqft. dedicated to production.</a:t>
            </a:r>
          </a:p>
          <a:p>
            <a:r>
              <a:rPr lang="en-US"/>
              <a:t>91 Employees Covering a Variety of Disciplines: </a:t>
            </a:r>
          </a:p>
          <a:p>
            <a:pPr lvl="1"/>
            <a:r>
              <a:rPr lang="en-US"/>
              <a:t>Engineering</a:t>
            </a:r>
          </a:p>
          <a:p>
            <a:pPr lvl="1"/>
            <a:r>
              <a:rPr lang="en-US"/>
              <a:t>Software</a:t>
            </a:r>
          </a:p>
          <a:p>
            <a:pPr lvl="1"/>
            <a:r>
              <a:rPr lang="en-US"/>
              <a:t>Field Service</a:t>
            </a:r>
          </a:p>
          <a:p>
            <a:pPr lvl="1"/>
            <a:r>
              <a:rPr lang="en-US"/>
              <a:t>Wiring Technicians</a:t>
            </a:r>
          </a:p>
          <a:p>
            <a:pPr lvl="1"/>
            <a:r>
              <a:rPr lang="en-US"/>
              <a:t>Quality Control</a:t>
            </a:r>
          </a:p>
          <a:p>
            <a:r>
              <a:rPr lang="en-US"/>
              <a:t>We serve our customers globally with TPC projects landing on nearly every continent</a:t>
            </a:r>
          </a:p>
          <a:p>
            <a:pPr lvl="1"/>
            <a:r>
              <a:rPr lang="en-US"/>
              <a:t>From Birmingham to Bahrain, and nearly everywhere our customers needs may take us </a:t>
            </a:r>
          </a:p>
          <a:p>
            <a:endParaRPr lang="en-US"/>
          </a:p>
          <a:p>
            <a:endParaRPr lang="en-US"/>
          </a:p>
          <a:p>
            <a:endParaRPr lang="en-US"/>
          </a:p>
          <a:p>
            <a:endParaRPr lang="en-US" dirty="0"/>
          </a:p>
        </p:txBody>
      </p:sp>
      <p:pic>
        <p:nvPicPr>
          <p:cNvPr id="4" name="Picture 3">
            <a:extLst>
              <a:ext uri="{FF2B5EF4-FFF2-40B4-BE49-F238E27FC236}">
                <a16:creationId xmlns:a16="http://schemas.microsoft.com/office/drawing/2014/main" id="{F35C6533-1FE1-E87E-D44F-A1F130FCC5CA}"/>
              </a:ext>
            </a:extLst>
          </p:cNvPr>
          <p:cNvPicPr>
            <a:picLocks noChangeAspect="1"/>
          </p:cNvPicPr>
          <p:nvPr/>
        </p:nvPicPr>
        <p:blipFill>
          <a:blip r:embed="rId2"/>
          <a:stretch>
            <a:fillRect/>
          </a:stretch>
        </p:blipFill>
        <p:spPr>
          <a:xfrm>
            <a:off x="8609013" y="3174854"/>
            <a:ext cx="1822321" cy="1922174"/>
          </a:xfrm>
          <a:prstGeom prst="rect">
            <a:avLst/>
          </a:prstGeom>
        </p:spPr>
      </p:pic>
    </p:spTree>
    <p:extLst>
      <p:ext uri="{BB962C8B-B14F-4D97-AF65-F5344CB8AC3E}">
        <p14:creationId xmlns:p14="http://schemas.microsoft.com/office/powerpoint/2010/main" val="149413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train on the tracks&#10;&#10;Description automatically generated">
            <a:extLst>
              <a:ext uri="{FF2B5EF4-FFF2-40B4-BE49-F238E27FC236}">
                <a16:creationId xmlns:a16="http://schemas.microsoft.com/office/drawing/2014/main" id="{3B8947B1-5D0A-6108-9C3F-71BA64A07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318" y="1483009"/>
            <a:ext cx="2379636" cy="1588089"/>
          </a:xfrm>
          <a:prstGeom prst="rect">
            <a:avLst/>
          </a:prstGeom>
        </p:spPr>
      </p:pic>
      <p:sp>
        <p:nvSpPr>
          <p:cNvPr id="2" name="Title 1">
            <a:extLst>
              <a:ext uri="{FF2B5EF4-FFF2-40B4-BE49-F238E27FC236}">
                <a16:creationId xmlns:a16="http://schemas.microsoft.com/office/drawing/2014/main" id="{4823CAF9-C9BC-1C18-0869-767A9CBE5108}"/>
              </a:ext>
            </a:extLst>
          </p:cNvPr>
          <p:cNvSpPr>
            <a:spLocks noGrp="1"/>
          </p:cNvSpPr>
          <p:nvPr>
            <p:ph type="title"/>
          </p:nvPr>
        </p:nvSpPr>
        <p:spPr>
          <a:xfrm>
            <a:off x="357697" y="190126"/>
            <a:ext cx="9810604" cy="1216024"/>
          </a:xfrm>
        </p:spPr>
        <p:txBody>
          <a:bodyPr/>
          <a:lstStyle/>
          <a:p>
            <a:r>
              <a:rPr lang="en-US" dirty="0"/>
              <a:t>Industries Served</a:t>
            </a:r>
          </a:p>
        </p:txBody>
      </p:sp>
      <p:pic>
        <p:nvPicPr>
          <p:cNvPr id="4" name="Picture 3">
            <a:extLst>
              <a:ext uri="{FF2B5EF4-FFF2-40B4-BE49-F238E27FC236}">
                <a16:creationId xmlns:a16="http://schemas.microsoft.com/office/drawing/2014/main" id="{4E0E5CF9-01DA-F809-EE61-ECD7B5283C8A}"/>
              </a:ext>
            </a:extLst>
          </p:cNvPr>
          <p:cNvPicPr>
            <a:picLocks noChangeAspect="1"/>
          </p:cNvPicPr>
          <p:nvPr/>
        </p:nvPicPr>
        <p:blipFill>
          <a:blip r:embed="rId3"/>
          <a:stretch>
            <a:fillRect/>
          </a:stretch>
        </p:blipFill>
        <p:spPr>
          <a:xfrm>
            <a:off x="973884" y="1474785"/>
            <a:ext cx="1594108" cy="1594108"/>
          </a:xfrm>
          <a:prstGeom prst="rect">
            <a:avLst/>
          </a:prstGeom>
        </p:spPr>
      </p:pic>
      <p:pic>
        <p:nvPicPr>
          <p:cNvPr id="1026" name="Picture 2" descr="Shippers, Union Praise 'Reciprocal Switching' Proposal; Railroads Still  Reviewing - Railfan &amp; Railroad Magazine">
            <a:extLst>
              <a:ext uri="{FF2B5EF4-FFF2-40B4-BE49-F238E27FC236}">
                <a16:creationId xmlns:a16="http://schemas.microsoft.com/office/drawing/2014/main" id="{B363264B-8E7A-03C1-7814-9E6435AF3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584" y="1484828"/>
            <a:ext cx="2379636" cy="1583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8E67AF9-77D2-2FDD-DE5F-A05B11A90659}"/>
              </a:ext>
            </a:extLst>
          </p:cNvPr>
          <p:cNvPicPr>
            <a:picLocks noChangeAspect="1"/>
          </p:cNvPicPr>
          <p:nvPr/>
        </p:nvPicPr>
        <p:blipFill>
          <a:blip r:embed="rId5"/>
          <a:stretch>
            <a:fillRect/>
          </a:stretch>
        </p:blipFill>
        <p:spPr>
          <a:xfrm>
            <a:off x="3366182" y="1474786"/>
            <a:ext cx="2425103" cy="1628536"/>
          </a:xfrm>
          <a:prstGeom prst="rect">
            <a:avLst/>
          </a:prstGeom>
        </p:spPr>
      </p:pic>
      <p:pic>
        <p:nvPicPr>
          <p:cNvPr id="9" name="Picture 8">
            <a:extLst>
              <a:ext uri="{FF2B5EF4-FFF2-40B4-BE49-F238E27FC236}">
                <a16:creationId xmlns:a16="http://schemas.microsoft.com/office/drawing/2014/main" id="{25197A3A-DD11-E095-A860-E58DE6F802C3}"/>
              </a:ext>
            </a:extLst>
          </p:cNvPr>
          <p:cNvPicPr>
            <a:picLocks noChangeAspect="1"/>
          </p:cNvPicPr>
          <p:nvPr/>
        </p:nvPicPr>
        <p:blipFill>
          <a:blip r:embed="rId6"/>
          <a:stretch>
            <a:fillRect/>
          </a:stretch>
        </p:blipFill>
        <p:spPr>
          <a:xfrm>
            <a:off x="5559288" y="1478583"/>
            <a:ext cx="2434501" cy="1620050"/>
          </a:xfrm>
          <a:prstGeom prst="rect">
            <a:avLst/>
          </a:prstGeom>
        </p:spPr>
      </p:pic>
      <p:pic>
        <p:nvPicPr>
          <p:cNvPr id="11" name="Picture 10">
            <a:extLst>
              <a:ext uri="{FF2B5EF4-FFF2-40B4-BE49-F238E27FC236}">
                <a16:creationId xmlns:a16="http://schemas.microsoft.com/office/drawing/2014/main" id="{72D871D5-2E0B-AA2E-EC3F-D5BC235EFAD9}"/>
              </a:ext>
            </a:extLst>
          </p:cNvPr>
          <p:cNvPicPr>
            <a:picLocks noChangeAspect="1"/>
          </p:cNvPicPr>
          <p:nvPr/>
        </p:nvPicPr>
        <p:blipFill>
          <a:blip r:embed="rId7"/>
          <a:stretch>
            <a:fillRect/>
          </a:stretch>
        </p:blipFill>
        <p:spPr>
          <a:xfrm>
            <a:off x="1213581" y="3947844"/>
            <a:ext cx="2543175" cy="1800225"/>
          </a:xfrm>
          <a:prstGeom prst="rect">
            <a:avLst/>
          </a:prstGeom>
        </p:spPr>
      </p:pic>
      <p:pic>
        <p:nvPicPr>
          <p:cNvPr id="13" name="Picture 12">
            <a:extLst>
              <a:ext uri="{FF2B5EF4-FFF2-40B4-BE49-F238E27FC236}">
                <a16:creationId xmlns:a16="http://schemas.microsoft.com/office/drawing/2014/main" id="{10AD5FF0-1DCA-73E1-6A47-43DAC002A48B}"/>
              </a:ext>
            </a:extLst>
          </p:cNvPr>
          <p:cNvPicPr>
            <a:picLocks noChangeAspect="1"/>
          </p:cNvPicPr>
          <p:nvPr/>
        </p:nvPicPr>
        <p:blipFill>
          <a:blip r:embed="rId8"/>
          <a:stretch>
            <a:fillRect/>
          </a:stretch>
        </p:blipFill>
        <p:spPr>
          <a:xfrm>
            <a:off x="3734628" y="3945105"/>
            <a:ext cx="3051102" cy="1797431"/>
          </a:xfrm>
          <a:prstGeom prst="rect">
            <a:avLst/>
          </a:prstGeom>
        </p:spPr>
      </p:pic>
      <p:sp>
        <p:nvSpPr>
          <p:cNvPr id="17" name="TextBox 16">
            <a:extLst>
              <a:ext uri="{FF2B5EF4-FFF2-40B4-BE49-F238E27FC236}">
                <a16:creationId xmlns:a16="http://schemas.microsoft.com/office/drawing/2014/main" id="{5AFAE877-C7E3-2FE2-6190-1E79FBFCA6C3}"/>
              </a:ext>
            </a:extLst>
          </p:cNvPr>
          <p:cNvSpPr txBox="1"/>
          <p:nvPr/>
        </p:nvSpPr>
        <p:spPr>
          <a:xfrm>
            <a:off x="580492" y="3174517"/>
            <a:ext cx="2380891" cy="369332"/>
          </a:xfrm>
          <a:prstGeom prst="rect">
            <a:avLst/>
          </a:prstGeom>
          <a:noFill/>
        </p:spPr>
        <p:txBody>
          <a:bodyPr wrap="square" rtlCol="0">
            <a:spAutoFit/>
          </a:bodyPr>
          <a:lstStyle/>
          <a:p>
            <a:pPr algn="ctr"/>
            <a:r>
              <a:rPr lang="en-US" dirty="0"/>
              <a:t>Department of Defense</a:t>
            </a:r>
          </a:p>
        </p:txBody>
      </p:sp>
      <p:sp>
        <p:nvSpPr>
          <p:cNvPr id="19" name="TextBox 18">
            <a:extLst>
              <a:ext uri="{FF2B5EF4-FFF2-40B4-BE49-F238E27FC236}">
                <a16:creationId xmlns:a16="http://schemas.microsoft.com/office/drawing/2014/main" id="{D4908FA5-BFB4-6A78-19FB-E4FD656F683C}"/>
              </a:ext>
            </a:extLst>
          </p:cNvPr>
          <p:cNvSpPr txBox="1"/>
          <p:nvPr/>
        </p:nvSpPr>
        <p:spPr>
          <a:xfrm>
            <a:off x="8581329" y="3198291"/>
            <a:ext cx="2380891" cy="369332"/>
          </a:xfrm>
          <a:prstGeom prst="rect">
            <a:avLst/>
          </a:prstGeom>
          <a:noFill/>
        </p:spPr>
        <p:txBody>
          <a:bodyPr wrap="square" rtlCol="0">
            <a:spAutoFit/>
          </a:bodyPr>
          <a:lstStyle/>
          <a:p>
            <a:pPr algn="ctr"/>
            <a:r>
              <a:rPr lang="en-US" dirty="0"/>
              <a:t>Railway</a:t>
            </a:r>
          </a:p>
        </p:txBody>
      </p:sp>
      <p:sp>
        <p:nvSpPr>
          <p:cNvPr id="20" name="TextBox 19">
            <a:extLst>
              <a:ext uri="{FF2B5EF4-FFF2-40B4-BE49-F238E27FC236}">
                <a16:creationId xmlns:a16="http://schemas.microsoft.com/office/drawing/2014/main" id="{B4826530-8E0C-CF1E-7178-26934274252F}"/>
              </a:ext>
            </a:extLst>
          </p:cNvPr>
          <p:cNvSpPr txBox="1"/>
          <p:nvPr/>
        </p:nvSpPr>
        <p:spPr>
          <a:xfrm>
            <a:off x="4266353" y="3174517"/>
            <a:ext cx="2380891" cy="369332"/>
          </a:xfrm>
          <a:prstGeom prst="rect">
            <a:avLst/>
          </a:prstGeom>
          <a:noFill/>
        </p:spPr>
        <p:txBody>
          <a:bodyPr wrap="square" rtlCol="0">
            <a:spAutoFit/>
          </a:bodyPr>
          <a:lstStyle/>
          <a:p>
            <a:pPr algn="ctr"/>
            <a:r>
              <a:rPr lang="en-US" dirty="0"/>
              <a:t>Commercial Fueling</a:t>
            </a:r>
          </a:p>
        </p:txBody>
      </p:sp>
      <p:sp>
        <p:nvSpPr>
          <p:cNvPr id="21" name="TextBox 20">
            <a:extLst>
              <a:ext uri="{FF2B5EF4-FFF2-40B4-BE49-F238E27FC236}">
                <a16:creationId xmlns:a16="http://schemas.microsoft.com/office/drawing/2014/main" id="{9FED7439-9319-64DD-3928-E8C05A392FF0}"/>
              </a:ext>
            </a:extLst>
          </p:cNvPr>
          <p:cNvSpPr txBox="1"/>
          <p:nvPr/>
        </p:nvSpPr>
        <p:spPr>
          <a:xfrm>
            <a:off x="2104418" y="5821214"/>
            <a:ext cx="3563537" cy="369332"/>
          </a:xfrm>
          <a:prstGeom prst="rect">
            <a:avLst/>
          </a:prstGeom>
          <a:noFill/>
        </p:spPr>
        <p:txBody>
          <a:bodyPr wrap="square" rtlCol="0">
            <a:spAutoFit/>
          </a:bodyPr>
          <a:lstStyle/>
          <a:p>
            <a:pPr algn="ctr"/>
            <a:r>
              <a:rPr lang="en-US" dirty="0"/>
              <a:t>Industrial Water / Wastewater</a:t>
            </a:r>
          </a:p>
        </p:txBody>
      </p:sp>
      <p:pic>
        <p:nvPicPr>
          <p:cNvPr id="26" name="Picture 25">
            <a:extLst>
              <a:ext uri="{FF2B5EF4-FFF2-40B4-BE49-F238E27FC236}">
                <a16:creationId xmlns:a16="http://schemas.microsoft.com/office/drawing/2014/main" id="{1C9104AD-FE78-6EA1-F1D5-DE33A2A2772B}"/>
              </a:ext>
            </a:extLst>
          </p:cNvPr>
          <p:cNvPicPr>
            <a:picLocks noChangeAspect="1"/>
          </p:cNvPicPr>
          <p:nvPr/>
        </p:nvPicPr>
        <p:blipFill>
          <a:blip r:embed="rId9"/>
          <a:stretch>
            <a:fillRect/>
          </a:stretch>
        </p:blipFill>
        <p:spPr>
          <a:xfrm>
            <a:off x="7327086" y="3945105"/>
            <a:ext cx="3198997" cy="1797430"/>
          </a:xfrm>
          <a:prstGeom prst="rect">
            <a:avLst/>
          </a:prstGeom>
        </p:spPr>
      </p:pic>
      <p:sp>
        <p:nvSpPr>
          <p:cNvPr id="28" name="TextBox 27">
            <a:extLst>
              <a:ext uri="{FF2B5EF4-FFF2-40B4-BE49-F238E27FC236}">
                <a16:creationId xmlns:a16="http://schemas.microsoft.com/office/drawing/2014/main" id="{B51ED533-EC1B-38D4-4CAD-36415E75324F}"/>
              </a:ext>
            </a:extLst>
          </p:cNvPr>
          <p:cNvSpPr txBox="1"/>
          <p:nvPr/>
        </p:nvSpPr>
        <p:spPr>
          <a:xfrm>
            <a:off x="6939912" y="5821214"/>
            <a:ext cx="3563537" cy="369332"/>
          </a:xfrm>
          <a:prstGeom prst="rect">
            <a:avLst/>
          </a:prstGeom>
          <a:noFill/>
        </p:spPr>
        <p:txBody>
          <a:bodyPr wrap="square" rtlCol="0">
            <a:spAutoFit/>
          </a:bodyPr>
          <a:lstStyle/>
          <a:p>
            <a:pPr algn="ctr"/>
            <a:r>
              <a:rPr lang="en-US" dirty="0"/>
              <a:t>Industrial OEM</a:t>
            </a:r>
          </a:p>
        </p:txBody>
      </p:sp>
    </p:spTree>
    <p:extLst>
      <p:ext uri="{BB962C8B-B14F-4D97-AF65-F5344CB8AC3E}">
        <p14:creationId xmlns:p14="http://schemas.microsoft.com/office/powerpoint/2010/main" val="417535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8F70B2-E647-C765-E96D-73F9120B2666}"/>
              </a:ext>
            </a:extLst>
          </p:cNvPr>
          <p:cNvPicPr>
            <a:picLocks noChangeAspect="1"/>
          </p:cNvPicPr>
          <p:nvPr/>
        </p:nvPicPr>
        <p:blipFill>
          <a:blip r:embed="rId2"/>
          <a:stretch>
            <a:fillRect/>
          </a:stretch>
        </p:blipFill>
        <p:spPr>
          <a:xfrm>
            <a:off x="9627129" y="4165746"/>
            <a:ext cx="1234354" cy="1234354"/>
          </a:xfrm>
          <a:prstGeom prst="rect">
            <a:avLst/>
          </a:prstGeom>
        </p:spPr>
      </p:pic>
      <p:sp>
        <p:nvSpPr>
          <p:cNvPr id="2" name="Title 1">
            <a:extLst>
              <a:ext uri="{FF2B5EF4-FFF2-40B4-BE49-F238E27FC236}">
                <a16:creationId xmlns:a16="http://schemas.microsoft.com/office/drawing/2014/main" id="{76329C12-1F1A-404A-A446-ACEDCDE913D8}"/>
              </a:ext>
            </a:extLst>
          </p:cNvPr>
          <p:cNvSpPr>
            <a:spLocks noGrp="1"/>
          </p:cNvSpPr>
          <p:nvPr>
            <p:ph type="title"/>
          </p:nvPr>
        </p:nvSpPr>
        <p:spPr>
          <a:xfrm>
            <a:off x="464585" y="169912"/>
            <a:ext cx="9810604" cy="1216024"/>
          </a:xfrm>
        </p:spPr>
        <p:txBody>
          <a:bodyPr/>
          <a:lstStyle/>
          <a:p>
            <a:r>
              <a:rPr lang="en-US" dirty="0"/>
              <a:t>Customers We Serve</a:t>
            </a:r>
          </a:p>
        </p:txBody>
      </p:sp>
      <p:pic>
        <p:nvPicPr>
          <p:cNvPr id="4" name="Picture 3">
            <a:extLst>
              <a:ext uri="{FF2B5EF4-FFF2-40B4-BE49-F238E27FC236}">
                <a16:creationId xmlns:a16="http://schemas.microsoft.com/office/drawing/2014/main" id="{18FF6731-B516-40D5-E849-02AF1CCE2269}"/>
              </a:ext>
            </a:extLst>
          </p:cNvPr>
          <p:cNvPicPr>
            <a:picLocks noChangeAspect="1"/>
          </p:cNvPicPr>
          <p:nvPr/>
        </p:nvPicPr>
        <p:blipFill>
          <a:blip r:embed="rId3"/>
          <a:stretch>
            <a:fillRect/>
          </a:stretch>
        </p:blipFill>
        <p:spPr>
          <a:xfrm>
            <a:off x="5094331" y="4088012"/>
            <a:ext cx="1266407" cy="1458479"/>
          </a:xfrm>
          <a:prstGeom prst="rect">
            <a:avLst/>
          </a:prstGeom>
        </p:spPr>
      </p:pic>
      <p:pic>
        <p:nvPicPr>
          <p:cNvPr id="6" name="Picture 5">
            <a:extLst>
              <a:ext uri="{FF2B5EF4-FFF2-40B4-BE49-F238E27FC236}">
                <a16:creationId xmlns:a16="http://schemas.microsoft.com/office/drawing/2014/main" id="{045DD944-7082-E795-6A32-BD5D08255F6C}"/>
              </a:ext>
            </a:extLst>
          </p:cNvPr>
          <p:cNvPicPr>
            <a:picLocks noChangeAspect="1"/>
          </p:cNvPicPr>
          <p:nvPr/>
        </p:nvPicPr>
        <p:blipFill>
          <a:blip r:embed="rId4"/>
          <a:stretch>
            <a:fillRect/>
          </a:stretch>
        </p:blipFill>
        <p:spPr>
          <a:xfrm>
            <a:off x="10329285" y="3031727"/>
            <a:ext cx="1419589" cy="746429"/>
          </a:xfrm>
          <a:prstGeom prst="rect">
            <a:avLst/>
          </a:prstGeom>
        </p:spPr>
      </p:pic>
      <p:pic>
        <p:nvPicPr>
          <p:cNvPr id="8" name="Picture 7">
            <a:extLst>
              <a:ext uri="{FF2B5EF4-FFF2-40B4-BE49-F238E27FC236}">
                <a16:creationId xmlns:a16="http://schemas.microsoft.com/office/drawing/2014/main" id="{5B092076-9594-6158-5617-0BC8A9A79EED}"/>
              </a:ext>
            </a:extLst>
          </p:cNvPr>
          <p:cNvPicPr>
            <a:picLocks noChangeAspect="1"/>
          </p:cNvPicPr>
          <p:nvPr/>
        </p:nvPicPr>
        <p:blipFill>
          <a:blip r:embed="rId5"/>
          <a:stretch>
            <a:fillRect/>
          </a:stretch>
        </p:blipFill>
        <p:spPr>
          <a:xfrm>
            <a:off x="939262" y="4421916"/>
            <a:ext cx="1611580" cy="973269"/>
          </a:xfrm>
          <a:prstGeom prst="rect">
            <a:avLst/>
          </a:prstGeom>
        </p:spPr>
      </p:pic>
      <p:pic>
        <p:nvPicPr>
          <p:cNvPr id="9" name="Picture 8">
            <a:extLst>
              <a:ext uri="{FF2B5EF4-FFF2-40B4-BE49-F238E27FC236}">
                <a16:creationId xmlns:a16="http://schemas.microsoft.com/office/drawing/2014/main" id="{7058CAD1-6C9B-588D-DF02-923B50B9ABD3}"/>
              </a:ext>
            </a:extLst>
          </p:cNvPr>
          <p:cNvPicPr>
            <a:picLocks noChangeAspect="1"/>
          </p:cNvPicPr>
          <p:nvPr/>
        </p:nvPicPr>
        <p:blipFill>
          <a:blip r:embed="rId6"/>
          <a:stretch>
            <a:fillRect/>
          </a:stretch>
        </p:blipFill>
        <p:spPr>
          <a:xfrm>
            <a:off x="3614420" y="2917703"/>
            <a:ext cx="2488931" cy="1308696"/>
          </a:xfrm>
          <a:prstGeom prst="rect">
            <a:avLst/>
          </a:prstGeom>
        </p:spPr>
      </p:pic>
      <p:pic>
        <p:nvPicPr>
          <p:cNvPr id="10" name="Picture 9">
            <a:extLst>
              <a:ext uri="{FF2B5EF4-FFF2-40B4-BE49-F238E27FC236}">
                <a16:creationId xmlns:a16="http://schemas.microsoft.com/office/drawing/2014/main" id="{D3CA75F0-000A-F8D9-0928-248D0709A493}"/>
              </a:ext>
            </a:extLst>
          </p:cNvPr>
          <p:cNvPicPr>
            <a:picLocks noChangeAspect="1"/>
          </p:cNvPicPr>
          <p:nvPr/>
        </p:nvPicPr>
        <p:blipFill>
          <a:blip r:embed="rId7"/>
          <a:stretch>
            <a:fillRect/>
          </a:stretch>
        </p:blipFill>
        <p:spPr>
          <a:xfrm>
            <a:off x="605194" y="5892187"/>
            <a:ext cx="2346233" cy="354379"/>
          </a:xfrm>
          <a:prstGeom prst="rect">
            <a:avLst/>
          </a:prstGeom>
        </p:spPr>
      </p:pic>
      <p:pic>
        <p:nvPicPr>
          <p:cNvPr id="12" name="Picture 11">
            <a:extLst>
              <a:ext uri="{FF2B5EF4-FFF2-40B4-BE49-F238E27FC236}">
                <a16:creationId xmlns:a16="http://schemas.microsoft.com/office/drawing/2014/main" id="{CF68308A-CFC7-A0E1-55E7-4E83A55D5755}"/>
              </a:ext>
            </a:extLst>
          </p:cNvPr>
          <p:cNvPicPr>
            <a:picLocks noChangeAspect="1"/>
          </p:cNvPicPr>
          <p:nvPr/>
        </p:nvPicPr>
        <p:blipFill>
          <a:blip r:embed="rId8"/>
          <a:stretch>
            <a:fillRect/>
          </a:stretch>
        </p:blipFill>
        <p:spPr>
          <a:xfrm>
            <a:off x="362807" y="1447505"/>
            <a:ext cx="1449024" cy="1234354"/>
          </a:xfrm>
          <a:prstGeom prst="rect">
            <a:avLst/>
          </a:prstGeom>
        </p:spPr>
      </p:pic>
      <p:pic>
        <p:nvPicPr>
          <p:cNvPr id="13" name="Picture 12">
            <a:extLst>
              <a:ext uri="{FF2B5EF4-FFF2-40B4-BE49-F238E27FC236}">
                <a16:creationId xmlns:a16="http://schemas.microsoft.com/office/drawing/2014/main" id="{463D367A-A202-F252-3067-F36371EDC7D3}"/>
              </a:ext>
            </a:extLst>
          </p:cNvPr>
          <p:cNvPicPr>
            <a:picLocks noChangeAspect="1"/>
          </p:cNvPicPr>
          <p:nvPr/>
        </p:nvPicPr>
        <p:blipFill>
          <a:blip r:embed="rId9"/>
          <a:stretch>
            <a:fillRect/>
          </a:stretch>
        </p:blipFill>
        <p:spPr>
          <a:xfrm>
            <a:off x="3445945" y="5689121"/>
            <a:ext cx="3118872" cy="806239"/>
          </a:xfrm>
          <a:prstGeom prst="rect">
            <a:avLst/>
          </a:prstGeom>
        </p:spPr>
      </p:pic>
      <p:pic>
        <p:nvPicPr>
          <p:cNvPr id="14" name="Picture 13">
            <a:extLst>
              <a:ext uri="{FF2B5EF4-FFF2-40B4-BE49-F238E27FC236}">
                <a16:creationId xmlns:a16="http://schemas.microsoft.com/office/drawing/2014/main" id="{25FFB300-9590-ACE2-2344-A29490343C7E}"/>
              </a:ext>
            </a:extLst>
          </p:cNvPr>
          <p:cNvPicPr>
            <a:picLocks noChangeAspect="1"/>
          </p:cNvPicPr>
          <p:nvPr/>
        </p:nvPicPr>
        <p:blipFill>
          <a:blip r:embed="rId10"/>
          <a:stretch>
            <a:fillRect/>
          </a:stretch>
        </p:blipFill>
        <p:spPr>
          <a:xfrm>
            <a:off x="2560119" y="1270478"/>
            <a:ext cx="1620254" cy="1620254"/>
          </a:xfrm>
          <a:prstGeom prst="rect">
            <a:avLst/>
          </a:prstGeom>
        </p:spPr>
      </p:pic>
      <p:pic>
        <p:nvPicPr>
          <p:cNvPr id="15" name="Picture 14">
            <a:extLst>
              <a:ext uri="{FF2B5EF4-FFF2-40B4-BE49-F238E27FC236}">
                <a16:creationId xmlns:a16="http://schemas.microsoft.com/office/drawing/2014/main" id="{89D96393-A5EE-4072-5B1A-E7C22A3E4EDE}"/>
              </a:ext>
            </a:extLst>
          </p:cNvPr>
          <p:cNvPicPr>
            <a:picLocks noChangeAspect="1"/>
          </p:cNvPicPr>
          <p:nvPr/>
        </p:nvPicPr>
        <p:blipFill>
          <a:blip r:embed="rId11"/>
          <a:stretch>
            <a:fillRect/>
          </a:stretch>
        </p:blipFill>
        <p:spPr>
          <a:xfrm>
            <a:off x="9633977" y="1443254"/>
            <a:ext cx="1092264" cy="1092264"/>
          </a:xfrm>
          <a:prstGeom prst="rect">
            <a:avLst/>
          </a:prstGeom>
        </p:spPr>
      </p:pic>
      <p:pic>
        <p:nvPicPr>
          <p:cNvPr id="16" name="Picture 15">
            <a:extLst>
              <a:ext uri="{FF2B5EF4-FFF2-40B4-BE49-F238E27FC236}">
                <a16:creationId xmlns:a16="http://schemas.microsoft.com/office/drawing/2014/main" id="{2E87281C-7913-748B-9487-314947B73BDD}"/>
              </a:ext>
            </a:extLst>
          </p:cNvPr>
          <p:cNvPicPr>
            <a:picLocks noChangeAspect="1"/>
          </p:cNvPicPr>
          <p:nvPr/>
        </p:nvPicPr>
        <p:blipFill>
          <a:blip r:embed="rId12"/>
          <a:stretch>
            <a:fillRect/>
          </a:stretch>
        </p:blipFill>
        <p:spPr>
          <a:xfrm>
            <a:off x="3456616" y="4151757"/>
            <a:ext cx="1295252" cy="1295252"/>
          </a:xfrm>
          <a:prstGeom prst="rect">
            <a:avLst/>
          </a:prstGeom>
        </p:spPr>
      </p:pic>
      <p:pic>
        <p:nvPicPr>
          <p:cNvPr id="17" name="Picture 16">
            <a:extLst>
              <a:ext uri="{FF2B5EF4-FFF2-40B4-BE49-F238E27FC236}">
                <a16:creationId xmlns:a16="http://schemas.microsoft.com/office/drawing/2014/main" id="{1E42DA26-6EB0-4A36-CC3B-6C899D9461F2}"/>
              </a:ext>
            </a:extLst>
          </p:cNvPr>
          <p:cNvPicPr>
            <a:picLocks noChangeAspect="1"/>
          </p:cNvPicPr>
          <p:nvPr/>
        </p:nvPicPr>
        <p:blipFill>
          <a:blip r:embed="rId13"/>
          <a:stretch>
            <a:fillRect/>
          </a:stretch>
        </p:blipFill>
        <p:spPr>
          <a:xfrm>
            <a:off x="605194" y="3214751"/>
            <a:ext cx="2463769" cy="740938"/>
          </a:xfrm>
          <a:prstGeom prst="rect">
            <a:avLst/>
          </a:prstGeom>
        </p:spPr>
      </p:pic>
      <p:pic>
        <p:nvPicPr>
          <p:cNvPr id="18" name="Picture 17">
            <a:extLst>
              <a:ext uri="{FF2B5EF4-FFF2-40B4-BE49-F238E27FC236}">
                <a16:creationId xmlns:a16="http://schemas.microsoft.com/office/drawing/2014/main" id="{AFE0F3AC-29CF-E143-9276-B7B8557E4C3F}"/>
              </a:ext>
            </a:extLst>
          </p:cNvPr>
          <p:cNvPicPr>
            <a:picLocks noChangeAspect="1"/>
          </p:cNvPicPr>
          <p:nvPr/>
        </p:nvPicPr>
        <p:blipFill>
          <a:blip r:embed="rId14"/>
          <a:stretch>
            <a:fillRect/>
          </a:stretch>
        </p:blipFill>
        <p:spPr>
          <a:xfrm>
            <a:off x="4831020" y="1591359"/>
            <a:ext cx="4036569" cy="740938"/>
          </a:xfrm>
          <a:prstGeom prst="rect">
            <a:avLst/>
          </a:prstGeom>
        </p:spPr>
      </p:pic>
      <p:pic>
        <p:nvPicPr>
          <p:cNvPr id="19" name="Picture 18">
            <a:extLst>
              <a:ext uri="{FF2B5EF4-FFF2-40B4-BE49-F238E27FC236}">
                <a16:creationId xmlns:a16="http://schemas.microsoft.com/office/drawing/2014/main" id="{6C184B95-53E4-6989-6186-2E54EBF04477}"/>
              </a:ext>
            </a:extLst>
          </p:cNvPr>
          <p:cNvPicPr>
            <a:picLocks noChangeAspect="1"/>
          </p:cNvPicPr>
          <p:nvPr/>
        </p:nvPicPr>
        <p:blipFill>
          <a:blip r:embed="rId15"/>
          <a:stretch>
            <a:fillRect/>
          </a:stretch>
        </p:blipFill>
        <p:spPr>
          <a:xfrm>
            <a:off x="7094091" y="5796965"/>
            <a:ext cx="1928813" cy="590550"/>
          </a:xfrm>
          <a:prstGeom prst="rect">
            <a:avLst/>
          </a:prstGeom>
        </p:spPr>
      </p:pic>
      <p:pic>
        <p:nvPicPr>
          <p:cNvPr id="20" name="Picture 19">
            <a:extLst>
              <a:ext uri="{FF2B5EF4-FFF2-40B4-BE49-F238E27FC236}">
                <a16:creationId xmlns:a16="http://schemas.microsoft.com/office/drawing/2014/main" id="{E9CD906A-1B83-FDFA-3E8F-4858D5A67BEB}"/>
              </a:ext>
            </a:extLst>
          </p:cNvPr>
          <p:cNvPicPr>
            <a:picLocks noChangeAspect="1"/>
          </p:cNvPicPr>
          <p:nvPr/>
        </p:nvPicPr>
        <p:blipFill>
          <a:blip r:embed="rId16"/>
          <a:stretch>
            <a:fillRect/>
          </a:stretch>
        </p:blipFill>
        <p:spPr>
          <a:xfrm>
            <a:off x="9498195" y="5447009"/>
            <a:ext cx="1450818" cy="1244736"/>
          </a:xfrm>
          <a:prstGeom prst="rect">
            <a:avLst/>
          </a:prstGeom>
        </p:spPr>
      </p:pic>
      <p:pic>
        <p:nvPicPr>
          <p:cNvPr id="21" name="Picture 20">
            <a:extLst>
              <a:ext uri="{FF2B5EF4-FFF2-40B4-BE49-F238E27FC236}">
                <a16:creationId xmlns:a16="http://schemas.microsoft.com/office/drawing/2014/main" id="{A904CB1D-15B0-947D-33B3-84696FEC89B8}"/>
              </a:ext>
            </a:extLst>
          </p:cNvPr>
          <p:cNvPicPr>
            <a:picLocks noChangeAspect="1"/>
          </p:cNvPicPr>
          <p:nvPr/>
        </p:nvPicPr>
        <p:blipFill>
          <a:blip r:embed="rId17"/>
          <a:stretch>
            <a:fillRect/>
          </a:stretch>
        </p:blipFill>
        <p:spPr>
          <a:xfrm>
            <a:off x="8119062" y="2871636"/>
            <a:ext cx="2156127" cy="1078064"/>
          </a:xfrm>
          <a:prstGeom prst="rect">
            <a:avLst/>
          </a:prstGeom>
        </p:spPr>
      </p:pic>
      <p:pic>
        <p:nvPicPr>
          <p:cNvPr id="22" name="Picture 21">
            <a:extLst>
              <a:ext uri="{FF2B5EF4-FFF2-40B4-BE49-F238E27FC236}">
                <a16:creationId xmlns:a16="http://schemas.microsoft.com/office/drawing/2014/main" id="{B2F677AB-387F-4783-C001-96468779E417}"/>
              </a:ext>
            </a:extLst>
          </p:cNvPr>
          <p:cNvPicPr>
            <a:picLocks noChangeAspect="1"/>
          </p:cNvPicPr>
          <p:nvPr/>
        </p:nvPicPr>
        <p:blipFill>
          <a:blip r:embed="rId18"/>
          <a:stretch>
            <a:fillRect/>
          </a:stretch>
        </p:blipFill>
        <p:spPr>
          <a:xfrm>
            <a:off x="6564817" y="2824727"/>
            <a:ext cx="1380024" cy="1125565"/>
          </a:xfrm>
          <a:prstGeom prst="rect">
            <a:avLst/>
          </a:prstGeom>
        </p:spPr>
      </p:pic>
      <p:pic>
        <p:nvPicPr>
          <p:cNvPr id="23" name="Picture 22">
            <a:extLst>
              <a:ext uri="{FF2B5EF4-FFF2-40B4-BE49-F238E27FC236}">
                <a16:creationId xmlns:a16="http://schemas.microsoft.com/office/drawing/2014/main" id="{BAB91485-4BE3-7C68-A65D-4A3B68C4C56F}"/>
              </a:ext>
            </a:extLst>
          </p:cNvPr>
          <p:cNvPicPr>
            <a:picLocks noChangeAspect="1"/>
          </p:cNvPicPr>
          <p:nvPr/>
        </p:nvPicPr>
        <p:blipFill>
          <a:blip r:embed="rId19"/>
          <a:stretch>
            <a:fillRect/>
          </a:stretch>
        </p:blipFill>
        <p:spPr>
          <a:xfrm>
            <a:off x="7065974" y="4253400"/>
            <a:ext cx="2106175" cy="1179458"/>
          </a:xfrm>
          <a:prstGeom prst="rect">
            <a:avLst/>
          </a:prstGeom>
        </p:spPr>
      </p:pic>
    </p:spTree>
    <p:extLst>
      <p:ext uri="{BB962C8B-B14F-4D97-AF65-F5344CB8AC3E}">
        <p14:creationId xmlns:p14="http://schemas.microsoft.com/office/powerpoint/2010/main" val="68424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tools on blueprint">
            <a:extLst>
              <a:ext uri="{FF2B5EF4-FFF2-40B4-BE49-F238E27FC236}">
                <a16:creationId xmlns:a16="http://schemas.microsoft.com/office/drawing/2014/main" id="{9B68E8A2-FF12-C3FF-AA49-59D52392C4C0}"/>
              </a:ext>
            </a:extLst>
          </p:cNvPr>
          <p:cNvPicPr>
            <a:picLocks noChangeAspect="1"/>
          </p:cNvPicPr>
          <p:nvPr/>
        </p:nvPicPr>
        <p:blipFill rotWithShape="1">
          <a:blip r:embed="rId5"/>
          <a:srcRect t="6620" b="9111"/>
          <a:stretch/>
        </p:blipFill>
        <p:spPr>
          <a:xfrm>
            <a:off x="20" y="-1"/>
            <a:ext cx="12191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2" name="Title 1">
            <a:extLst>
              <a:ext uri="{FF2B5EF4-FFF2-40B4-BE49-F238E27FC236}">
                <a16:creationId xmlns:a16="http://schemas.microsoft.com/office/drawing/2014/main" id="{439D1780-9F4D-A54F-C988-C764C2D9FC27}"/>
              </a:ext>
            </a:extLst>
          </p:cNvPr>
          <p:cNvSpPr>
            <a:spLocks noGrp="1"/>
          </p:cNvSpPr>
          <p:nvPr>
            <p:ph type="title"/>
          </p:nvPr>
        </p:nvSpPr>
        <p:spPr>
          <a:xfrm>
            <a:off x="545318" y="381663"/>
            <a:ext cx="7223106" cy="826935"/>
          </a:xfrm>
        </p:spPr>
        <p:txBody>
          <a:bodyPr vert="horz" lIns="91440" tIns="45720" rIns="91440" bIns="45720" rtlCol="0" anchor="b">
            <a:normAutofit/>
          </a:bodyPr>
          <a:lstStyle/>
          <a:p>
            <a:r>
              <a:rPr lang="en-US" dirty="0"/>
              <a:t>Engineering Services</a:t>
            </a:r>
          </a:p>
        </p:txBody>
      </p:sp>
    </p:spTree>
    <p:extLst>
      <p:ext uri="{BB962C8B-B14F-4D97-AF65-F5344CB8AC3E}">
        <p14:creationId xmlns:p14="http://schemas.microsoft.com/office/powerpoint/2010/main" val="2634653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43DB-30D7-1501-0AA0-23B1B811522B}"/>
              </a:ext>
            </a:extLst>
          </p:cNvPr>
          <p:cNvSpPr>
            <a:spLocks noGrp="1"/>
          </p:cNvSpPr>
          <p:nvPr>
            <p:ph type="title"/>
          </p:nvPr>
        </p:nvSpPr>
        <p:spPr/>
        <p:txBody>
          <a:bodyPr/>
          <a:lstStyle/>
          <a:p>
            <a:r>
              <a:rPr lang="en-US" dirty="0"/>
              <a:t>Engineering</a:t>
            </a:r>
          </a:p>
        </p:txBody>
      </p:sp>
      <p:sp>
        <p:nvSpPr>
          <p:cNvPr id="3" name="Content Placeholder 2">
            <a:extLst>
              <a:ext uri="{FF2B5EF4-FFF2-40B4-BE49-F238E27FC236}">
                <a16:creationId xmlns:a16="http://schemas.microsoft.com/office/drawing/2014/main" id="{CB765762-B619-4624-015D-CA63C0145C46}"/>
              </a:ext>
            </a:extLst>
          </p:cNvPr>
          <p:cNvSpPr>
            <a:spLocks noGrp="1"/>
          </p:cNvSpPr>
          <p:nvPr>
            <p:ph idx="1"/>
          </p:nvPr>
        </p:nvSpPr>
        <p:spPr/>
        <p:txBody>
          <a:bodyPr/>
          <a:lstStyle/>
          <a:p>
            <a:r>
              <a:rPr lang="en-US" dirty="0"/>
              <a:t>12 Full Time Electrical &amp; Controls Engineers</a:t>
            </a:r>
          </a:p>
          <a:p>
            <a:r>
              <a:rPr lang="en-US" dirty="0"/>
              <a:t>TPC is Certified UL508a / 698 Hazardous Location / 698a Intrinsic Safety</a:t>
            </a:r>
          </a:p>
          <a:p>
            <a:r>
              <a:rPr lang="en-US" dirty="0"/>
              <a:t>Offering Full Design &amp;  Project Specification </a:t>
            </a:r>
          </a:p>
          <a:p>
            <a:r>
              <a:rPr lang="en-US" dirty="0"/>
              <a:t>Utilizing AutoCAD Electrical &amp; Solid Modeling</a:t>
            </a:r>
          </a:p>
          <a:p>
            <a:r>
              <a:rPr lang="en-US" dirty="0"/>
              <a:t>Providing Bid Specification, Construction &amp; Design Approvals, Customer Submittals</a:t>
            </a:r>
          </a:p>
          <a:p>
            <a:r>
              <a:rPr lang="en-US" dirty="0"/>
              <a:t>Serving the Customers with Design Support &amp; On-Site Engineering Surveys</a:t>
            </a:r>
          </a:p>
          <a:p>
            <a:r>
              <a:rPr lang="en-US" dirty="0"/>
              <a:t>Capable of providing other NRTL Certifications</a:t>
            </a:r>
          </a:p>
          <a:p>
            <a:r>
              <a:rPr lang="en-US" dirty="0"/>
              <a:t>Specializing in Custom Control Retrofit</a:t>
            </a:r>
          </a:p>
          <a:p>
            <a:endParaRPr lang="en-US" dirty="0"/>
          </a:p>
        </p:txBody>
      </p:sp>
    </p:spTree>
    <p:extLst>
      <p:ext uri="{BB962C8B-B14F-4D97-AF65-F5344CB8AC3E}">
        <p14:creationId xmlns:p14="http://schemas.microsoft.com/office/powerpoint/2010/main" val="2069311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5" name="Rectangle 34">
            <a:extLst>
              <a:ext uri="{FF2B5EF4-FFF2-40B4-BE49-F238E27FC236}">
                <a16:creationId xmlns:a16="http://schemas.microsoft.com/office/drawing/2014/main" id="{38252547-C30F-4A22-83C6-1B673F623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309AC32-4BC6-47AE-9DBD-5CC7652A5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script on a screen">
            <a:extLst>
              <a:ext uri="{FF2B5EF4-FFF2-40B4-BE49-F238E27FC236}">
                <a16:creationId xmlns:a16="http://schemas.microsoft.com/office/drawing/2014/main" id="{3A5703E5-1C2A-89B2-1AD3-16049864EC26}"/>
              </a:ext>
            </a:extLst>
          </p:cNvPr>
          <p:cNvPicPr>
            <a:picLocks noChangeAspect="1"/>
          </p:cNvPicPr>
          <p:nvPr/>
        </p:nvPicPr>
        <p:blipFill rotWithShape="1">
          <a:blip r:embed="rId5"/>
          <a:srcRect r="31268" b="-1"/>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F6FFBF0E-4BF4-095B-97C1-850120E4E9E6}"/>
              </a:ext>
            </a:extLst>
          </p:cNvPr>
          <p:cNvSpPr>
            <a:spLocks noGrp="1"/>
          </p:cNvSpPr>
          <p:nvPr>
            <p:ph type="title"/>
          </p:nvPr>
        </p:nvSpPr>
        <p:spPr>
          <a:xfrm>
            <a:off x="1243072" y="5515817"/>
            <a:ext cx="9697914" cy="739877"/>
          </a:xfrm>
        </p:spPr>
        <p:txBody>
          <a:bodyPr vert="horz" lIns="91440" tIns="45720" rIns="91440" bIns="45720" rtlCol="0" anchor="b">
            <a:normAutofit/>
          </a:bodyPr>
          <a:lstStyle/>
          <a:p>
            <a:pPr algn="ctr"/>
            <a:r>
              <a:rPr lang="en-US" dirty="0"/>
              <a:t>Software Programming</a:t>
            </a:r>
          </a:p>
        </p:txBody>
      </p:sp>
      <p:pic>
        <p:nvPicPr>
          <p:cNvPr id="3" name="Picture 2" descr="A person holding a computer&#10;&#10;Description automatically generated">
            <a:extLst>
              <a:ext uri="{FF2B5EF4-FFF2-40B4-BE49-F238E27FC236}">
                <a16:creationId xmlns:a16="http://schemas.microsoft.com/office/drawing/2014/main" id="{50E77166-B6E6-21FA-EA80-C47B0CA04DEB}"/>
              </a:ext>
            </a:extLst>
          </p:cNvPr>
          <p:cNvPicPr>
            <a:picLocks noChangeAspect="1"/>
          </p:cNvPicPr>
          <p:nvPr/>
        </p:nvPicPr>
        <p:blipFill rotWithShape="1">
          <a:blip r:embed="rId6"/>
          <a:srcRect l="7097" r="12832" b="1"/>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4256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455B-22ED-BAA0-59BA-A60FD46A317C}"/>
              </a:ext>
            </a:extLst>
          </p:cNvPr>
          <p:cNvSpPr>
            <a:spLocks noGrp="1"/>
          </p:cNvSpPr>
          <p:nvPr>
            <p:ph type="title"/>
          </p:nvPr>
        </p:nvSpPr>
        <p:spPr/>
        <p:txBody>
          <a:bodyPr/>
          <a:lstStyle/>
          <a:p>
            <a:r>
              <a:rPr lang="en-US" dirty="0"/>
              <a:t>Software</a:t>
            </a:r>
          </a:p>
        </p:txBody>
      </p:sp>
      <p:sp>
        <p:nvSpPr>
          <p:cNvPr id="3" name="Content Placeholder 2">
            <a:extLst>
              <a:ext uri="{FF2B5EF4-FFF2-40B4-BE49-F238E27FC236}">
                <a16:creationId xmlns:a16="http://schemas.microsoft.com/office/drawing/2014/main" id="{3B2E2369-CAF6-D18A-D654-DCE186D7ABF3}"/>
              </a:ext>
            </a:extLst>
          </p:cNvPr>
          <p:cNvSpPr>
            <a:spLocks noGrp="1"/>
          </p:cNvSpPr>
          <p:nvPr>
            <p:ph idx="1"/>
          </p:nvPr>
        </p:nvSpPr>
        <p:spPr/>
        <p:txBody>
          <a:bodyPr/>
          <a:lstStyle/>
          <a:p>
            <a:r>
              <a:rPr lang="en-US"/>
              <a:t>10 </a:t>
            </a:r>
            <a:r>
              <a:rPr lang="en-US" dirty="0"/>
              <a:t>Full Time Software Programmers</a:t>
            </a:r>
          </a:p>
          <a:p>
            <a:r>
              <a:rPr lang="en-US" dirty="0"/>
              <a:t>Certified Allen Bradley / Rockwell Solutions Provider</a:t>
            </a:r>
          </a:p>
          <a:p>
            <a:r>
              <a:rPr lang="en-US" dirty="0"/>
              <a:t>Certified Inductive Automation Ignition SCADA Provider</a:t>
            </a:r>
          </a:p>
          <a:p>
            <a:r>
              <a:rPr lang="en-US" dirty="0"/>
              <a:t>Brand Agnostic with Working Experience in nearly all Brand Platforms</a:t>
            </a:r>
          </a:p>
          <a:p>
            <a:r>
              <a:rPr lang="en-US" dirty="0"/>
              <a:t>Advising on Appropriate Solutions for Customer Needs</a:t>
            </a:r>
          </a:p>
          <a:p>
            <a:r>
              <a:rPr lang="en-US" dirty="0"/>
              <a:t>Providing SCADA, PLC, IPC, &amp; HMI/OIT Software Development</a:t>
            </a:r>
          </a:p>
          <a:p>
            <a:r>
              <a:rPr lang="en-US" dirty="0"/>
              <a:t>Capable or Regulatory Software Reporting Services</a:t>
            </a:r>
          </a:p>
          <a:p>
            <a:r>
              <a:rPr lang="en-US" dirty="0"/>
              <a:t>Specializing in Code Redesign &amp; Redeployment</a:t>
            </a:r>
          </a:p>
          <a:p>
            <a:r>
              <a:rPr lang="en-US" dirty="0"/>
              <a:t>Serving our Customers with On-Site Application Support</a:t>
            </a:r>
          </a:p>
        </p:txBody>
      </p:sp>
    </p:spTree>
    <p:extLst>
      <p:ext uri="{BB962C8B-B14F-4D97-AF65-F5344CB8AC3E}">
        <p14:creationId xmlns:p14="http://schemas.microsoft.com/office/powerpoint/2010/main" val="3927150574"/>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Override1.xml><?xml version="1.0" encoding="utf-8"?>
<a:themeOverride xmlns:a="http://schemas.openxmlformats.org/drawingml/2006/main">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themeOverride>
</file>

<file path=docProps/app.xml><?xml version="1.0" encoding="utf-8"?>
<Properties xmlns="http://schemas.openxmlformats.org/officeDocument/2006/extended-properties" xmlns:vt="http://schemas.openxmlformats.org/officeDocument/2006/docPropsVTypes">
  <Template/>
  <TotalTime>405</TotalTime>
  <Words>611</Words>
  <Application>Microsoft Office PowerPoint</Application>
  <PresentationFormat>Widescreen</PresentationFormat>
  <Paragraphs>82</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Bembo</vt:lpstr>
      <vt:lpstr>ArchiveVTI</vt:lpstr>
      <vt:lpstr>PowerPoint Presentation</vt:lpstr>
      <vt:lpstr>PowerPoint Presentation</vt:lpstr>
      <vt:lpstr>COMPANY OVERVIEW</vt:lpstr>
      <vt:lpstr>Industries Served</vt:lpstr>
      <vt:lpstr>Customers We Serve</vt:lpstr>
      <vt:lpstr>Engineering Services</vt:lpstr>
      <vt:lpstr>Engineering</vt:lpstr>
      <vt:lpstr>Software Programming</vt:lpstr>
      <vt:lpstr>Software</vt:lpstr>
      <vt:lpstr>Control Panel Assembly</vt:lpstr>
      <vt:lpstr>Control Panel Assembly</vt:lpstr>
      <vt:lpstr>Custom Cable Assembly</vt:lpstr>
      <vt:lpstr>Custom Cable Assembly</vt:lpstr>
      <vt:lpstr>Field Service</vt:lpstr>
      <vt:lpstr>Field Service</vt:lpstr>
      <vt:lpstr>Process Control &amp; Integration </vt:lpstr>
      <vt:lpstr>Process Control &amp; Integration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Meyer</dc:creator>
  <cp:lastModifiedBy>Brian Meyer</cp:lastModifiedBy>
  <cp:revision>9</cp:revision>
  <dcterms:created xsi:type="dcterms:W3CDTF">2023-09-14T16:53:52Z</dcterms:created>
  <dcterms:modified xsi:type="dcterms:W3CDTF">2024-04-03T14:38:18Z</dcterms:modified>
</cp:coreProperties>
</file>